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2" r:id="rId4"/>
    <p:sldId id="258" r:id="rId5"/>
    <p:sldId id="273" r:id="rId6"/>
    <p:sldId id="259" r:id="rId7"/>
    <p:sldId id="264" r:id="rId8"/>
    <p:sldId id="263" r:id="rId9"/>
    <p:sldId id="265" r:id="rId10"/>
    <p:sldId id="261" r:id="rId11"/>
    <p:sldId id="267" r:id="rId12"/>
    <p:sldId id="271" r:id="rId13"/>
    <p:sldId id="269" r:id="rId14"/>
    <p:sldId id="27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sharp" initials="l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080"/>
    <a:srgbClr val="FF9966"/>
    <a:srgbClr val="CCCCFD"/>
    <a:srgbClr val="FF9D0C"/>
    <a:srgbClr val="EA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33" autoAdjust="0"/>
  </p:normalViewPr>
  <p:slideViewPr>
    <p:cSldViewPr>
      <p:cViewPr>
        <p:scale>
          <a:sx n="94" d="100"/>
          <a:sy n="94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AD5FF"/>
            </a:solidFill>
            <a:ln>
              <a:solidFill>
                <a:srgbClr val="EAD5FF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CCCFD"/>
              </a:solidFill>
              <a:ln>
                <a:solidFill>
                  <a:srgbClr val="EAD5FF"/>
                </a:solidFill>
              </a:ln>
            </c:spPr>
          </c:dPt>
          <c:dLbls>
            <c:txPr>
              <a:bodyPr/>
              <a:lstStyle/>
              <a:p>
                <a:pPr>
                  <a:defRPr b="1">
                    <a:solidFill>
                      <a:srgbClr val="40008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Anxiety</c:v>
                </c:pt>
                <c:pt idx="1">
                  <c:v>Depression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0.21000000000000016</c:v>
                </c:pt>
                <c:pt idx="1">
                  <c:v>0.11000000000000008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1932672"/>
        <c:axId val="81934208"/>
      </c:barChart>
      <c:catAx>
        <c:axId val="81932672"/>
        <c:scaling>
          <c:orientation val="minMax"/>
        </c:scaling>
        <c:delete val="0"/>
        <c:axPos val="b"/>
        <c:majorTickMark val="out"/>
        <c:minorTickMark val="none"/>
        <c:tickLblPos val="nextTo"/>
        <c:crossAx val="81934208"/>
        <c:crosses val="autoZero"/>
        <c:auto val="1"/>
        <c:lblAlgn val="ctr"/>
        <c:lblOffset val="100"/>
        <c:noMultiLvlLbl val="0"/>
      </c:catAx>
      <c:valAx>
        <c:axId val="8193420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81932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3C30E-4128-4BE5-8EEB-B230476DA5D3}" type="datetimeFigureOut">
              <a:rPr lang="en-US" smtClean="0"/>
              <a:pPr/>
              <a:t>5/2/2014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E20E4-B883-410C-BD48-D935849C00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EA8AAE-69DD-4D20-AAD3-60F356444BB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41C24-ECC3-40BE-ADE1-0FCF0A8C3C54}" type="slidenum">
              <a:rPr lang="en-US">
                <a:latin typeface="Arial" pitchFamily="34" charset="0"/>
                <a:ea typeface="ＭＳ Ｐゴシック" pitchFamily="34" charset="-128"/>
              </a:rPr>
              <a:pPr/>
              <a:t>5</a:t>
            </a:fld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>
                <a:latin typeface="Arial" pitchFamily="34" charset="0"/>
                <a:ea typeface="ＭＳ Ｐゴシック" pitchFamily="34" charset="-128"/>
              </a:rPr>
              <a:t>More private</a:t>
            </a:r>
            <a:r>
              <a:rPr lang="en-GB" baseline="0" dirty="0" smtClean="0">
                <a:latin typeface="Arial" pitchFamily="34" charset="0"/>
                <a:ea typeface="ＭＳ Ｐゴシック" pitchFamily="34" charset="-128"/>
              </a:rPr>
              <a:t> based than in the UK</a:t>
            </a:r>
            <a:endParaRPr lang="en-GB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20E4-B883-410C-BD48-D935849C005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FE8E6-CBAF-457D-A06A-5B73E5A126E5}" type="slidenum">
              <a:rPr lang="en-US" smtClean="0">
                <a:latin typeface="Arial" charset="0"/>
              </a:rPr>
              <a:pPr/>
              <a:t>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BA771-88EC-44B6-9575-DBF76F4E6253}" type="slidenum">
              <a:rPr lang="en-US" smtClean="0">
                <a:latin typeface="Arial" charset="0"/>
                <a:ea typeface="ＭＳ Ｐゴシック" pitchFamily="1" charset="-128"/>
              </a:rPr>
              <a:pPr/>
              <a:t>9</a:t>
            </a:fld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9D0C"/>
              </a:buClr>
              <a:buSzTx/>
              <a:buFont typeface="Arial" pitchFamily="34" charset="0"/>
              <a:buNone/>
              <a:tabLst>
                <a:tab pos="171450" algn="l"/>
              </a:tabLst>
              <a:defRPr/>
            </a:pPr>
            <a:endParaRPr kumimoji="0" lang="en-GB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40008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  <a:p>
            <a:pPr eaLnBrk="1" hangingPunct="1"/>
            <a:endParaRPr lang="en-GB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corne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36650" y="3684588"/>
            <a:ext cx="8007350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" y="5880100"/>
            <a:ext cx="5645150" cy="901700"/>
            <a:chOff x="54" y="3678"/>
            <a:chExt cx="3713" cy="594"/>
          </a:xfrm>
        </p:grpSpPr>
        <p:pic>
          <p:nvPicPr>
            <p:cNvPr id="4103" name="Picture 11" descr="Cerviva-cmyk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4" y="3678"/>
              <a:ext cx="1290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Cerviva-strap-line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75" y="4122"/>
              <a:ext cx="289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457200" y="2133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40008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457200" y="9144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400" dirty="0">
                <a:solidFill>
                  <a:srgbClr val="400080"/>
                </a:solidFill>
              </a:rPr>
              <a:t> 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57200" y="29718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40008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00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hse.ie/eng/services/hpv/abou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908050"/>
            <a:ext cx="7772400" cy="2376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dirty="0" smtClean="0">
                <a:solidFill>
                  <a:srgbClr val="400080"/>
                </a:solidFill>
              </a:rPr>
              <a:t>Psychological after-effects of colposcopy: prevalence of worries, anxiety and depression at 4 months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152400" y="3429000"/>
            <a:ext cx="8642350" cy="2402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200" u="sng" dirty="0" smtClean="0">
                <a:solidFill>
                  <a:srgbClr val="FF0000"/>
                </a:solidFill>
              </a:rPr>
              <a:t>M O’Connor</a:t>
            </a:r>
            <a:r>
              <a:rPr lang="en-GB" sz="2200" dirty="0" smtClean="0">
                <a:solidFill>
                  <a:srgbClr val="FF0000"/>
                </a:solidFill>
              </a:rPr>
              <a:t>, C White, C Ruttle, C Martin, G Flannelly, G von Bunau, J O’Leary, L Pilkington, M Anglim, M Turner, N Farah, S Cleary, T Darcy, W Prendiville J Murphy</a:t>
            </a:r>
            <a:r>
              <a:rPr lang="en-US" sz="2200" dirty="0" smtClean="0">
                <a:solidFill>
                  <a:srgbClr val="FF0000"/>
                </a:solidFill>
              </a:rPr>
              <a:t>, L Sharp</a:t>
            </a:r>
            <a:endParaRPr lang="en-GB" sz="22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200" dirty="0" smtClean="0">
                <a:solidFill>
                  <a:srgbClr val="FF0000"/>
                </a:solidFill>
              </a:rPr>
              <a:t>on behalf of the Irish Cervical Screening Research Consortium (CERVIVA)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GB" sz="2400" dirty="0" smtClean="0">
              <a:solidFill>
                <a:srgbClr val="400080"/>
              </a:solidFill>
            </a:endParaRPr>
          </a:p>
        </p:txBody>
      </p:sp>
      <p:pic>
        <p:nvPicPr>
          <p:cNvPr id="5124" name="Picture 3" descr="HRB_logo_silver_with_maroon_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589588"/>
            <a:ext cx="146367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FC4810"/>
                </a:solidFill>
              </a:rPr>
              <a:t>Prevalence of </a:t>
            </a:r>
            <a:r>
              <a:rPr lang="en-GB" sz="3600" dirty="0" smtClean="0">
                <a:solidFill>
                  <a:srgbClr val="FF0000"/>
                </a:solidFill>
              </a:rPr>
              <a:t>clinically significant </a:t>
            </a:r>
            <a:r>
              <a:rPr lang="en-GB" sz="3600" dirty="0" smtClean="0">
                <a:solidFill>
                  <a:srgbClr val="FC4810"/>
                </a:solidFill>
              </a:rPr>
              <a:t>anxiety and depression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7632000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C4810"/>
                </a:solidFill>
                <a:ea typeface="ＭＳ Ｐゴシック" pitchFamily="1" charset="-128"/>
              </a:rPr>
              <a:t>Anxiety</a:t>
            </a:r>
            <a:endParaRPr lang="en-US" sz="3600" dirty="0" smtClean="0">
              <a:solidFill>
                <a:srgbClr val="FC4810"/>
              </a:solidFill>
              <a:ea typeface="ＭＳ Ｐゴシック" pitchFamily="1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Prevalence of anxiety did not vary by women’s age, education level, martial status, having had another abnormal smear or another colposcopy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  <a:buNone/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Current or ex-smokers were more likely to be anxious (80%)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Women that reported having depression or depression in the past were more likely to be anxious (41%)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  <a:buNone/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Women with anxiety were more worried about their general health, their next smear being abnormal, having cervical cancer, future fertility and having sex</a:t>
            </a:r>
            <a:endParaRPr lang="en-US" altLang="zh-CN" sz="2200" kern="1200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200" dirty="0" smtClean="0">
                <a:solidFill>
                  <a:srgbClr val="FC4810"/>
                </a:solidFill>
              </a:rPr>
              <a:t>Depression</a:t>
            </a:r>
          </a:p>
        </p:txBody>
      </p:sp>
      <p:graphicFrame>
        <p:nvGraphicFramePr>
          <p:cNvPr id="4" name="Group 7"/>
          <p:cNvGraphicFramePr>
            <a:graphicFrameLocks noGrp="1"/>
          </p:cNvGraphicFramePr>
          <p:nvPr/>
        </p:nvGraphicFramePr>
        <p:xfrm>
          <a:off x="228600" y="981075"/>
          <a:ext cx="8664576" cy="4968875"/>
        </p:xfrm>
        <a:graphic>
          <a:graphicData uri="http://schemas.openxmlformats.org/drawingml/2006/table">
            <a:tbl>
              <a:tblPr/>
              <a:tblGrid>
                <a:gridCol w="4025555"/>
                <a:gridCol w="4639021"/>
              </a:tblGrid>
              <a:tr h="4968875"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Char char="•"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Significant depression  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   among the women did not 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   vary by age or martial status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Women with depression 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more likely to have &lt; third level education 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more likely to smoke or report having/had depression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Char char="•"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 Women classified as depressed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   more likely to have concerns over 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their general health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next smear being abnormal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ability to have children 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having cervical cancer</a:t>
                      </a:r>
                    </a:p>
                    <a:p>
                      <a:pPr marL="457200" marR="0" lvl="1" indent="-188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9D0C"/>
                        </a:buClr>
                        <a:buSzPct val="80000"/>
                        <a:buFont typeface="Courier New" pitchFamily="49" charset="0"/>
                        <a:buChar char="o"/>
                        <a:tabLst>
                          <a:tab pos="171450" algn="l"/>
                        </a:tabLst>
                      </a:pPr>
                      <a:r>
                        <a:rPr kumimoji="0" lang="en-GB" altLang="zh-CN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+mn-cs"/>
                        </a:rPr>
                        <a:t>having sex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FF0000"/>
                </a:solidFill>
              </a:rPr>
              <a:t>Conclusions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High proportions of women report anxiety, depression and worries following colposcopy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These results highlight some of the specific issues that concern women after having a colposcopy 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Colposcopy and other related procedures incur a significant psychological burden on women 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GB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GB" altLang="zh-CN" sz="2200" kern="1200" dirty="0" smtClean="0">
                <a:latin typeface="Arial" charset="0"/>
                <a:ea typeface="ＭＳ Ｐゴシック" pitchFamily="34" charset="-128"/>
              </a:rPr>
              <a:t>Interventions that reduce this burden and focus on women’s concerns over their general health, having cervical cancer, future fertility and having sex are urgently required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FF0000"/>
                </a:solidFill>
              </a:rPr>
              <a:t>Future plans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US" altLang="zh-CN" sz="2200" kern="1200" dirty="0" smtClean="0">
                <a:latin typeface="Arial" charset="0"/>
                <a:ea typeface="ＭＳ Ｐゴシック" pitchFamily="34" charset="-128"/>
              </a:rPr>
              <a:t>Ongoing collection of questionnaires at 3 time points (apx 4, 8 &amp; 12 months post colposcopy)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US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US" altLang="zh-CN" sz="2200" kern="1200" dirty="0" smtClean="0">
                <a:latin typeface="Arial" charset="0"/>
                <a:ea typeface="ＭＳ Ｐゴシック" pitchFamily="34" charset="-128"/>
              </a:rPr>
              <a:t>Analysis of questionnaires at each time-point independently 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US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US" altLang="zh-CN" sz="2200" kern="1200" dirty="0" smtClean="0">
                <a:latin typeface="Arial" charset="0"/>
                <a:ea typeface="ＭＳ Ｐゴシック" pitchFamily="34" charset="-128"/>
              </a:rPr>
              <a:t>Tracking the trajectory of each psychological outcome over time (adjusting for confounders)</a:t>
            </a: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endParaRPr lang="en-US" altLang="zh-CN" sz="2200" kern="1200" dirty="0" smtClean="0">
              <a:latin typeface="Arial" charset="0"/>
              <a:ea typeface="ＭＳ Ｐゴシック" pitchFamily="34" charset="-128"/>
            </a:endParaRPr>
          </a:p>
          <a:p>
            <a:pPr marL="182880" indent="-182880">
              <a:spcBef>
                <a:spcPct val="0"/>
              </a:spcBef>
              <a:buClr>
                <a:srgbClr val="FF9D0C"/>
              </a:buClr>
            </a:pPr>
            <a:r>
              <a:rPr lang="en-US" altLang="zh-CN" sz="2200" kern="1200" dirty="0" smtClean="0">
                <a:latin typeface="Arial" charset="0"/>
                <a:ea typeface="ＭＳ Ｐゴシック" pitchFamily="34" charset="-128"/>
              </a:rPr>
              <a:t>Collection of hospital record data (to assign women to groups according to management received/results)</a:t>
            </a:r>
            <a:endParaRPr lang="en-US" altLang="zh-CN" sz="2200" kern="1200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Acknowledgements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182880" lvl="1" indent="-182880">
              <a:buClr>
                <a:srgbClr val="FF9D0C"/>
              </a:buClr>
              <a:buFontTx/>
              <a:buChar char="•"/>
            </a:pPr>
            <a:r>
              <a:rPr lang="en-GB" sz="2400" dirty="0" smtClean="0">
                <a:solidFill>
                  <a:srgbClr val="400080"/>
                </a:solidFill>
                <a:ea typeface="ＭＳ Ｐゴシック" pitchFamily="34" charset="-128"/>
              </a:rPr>
              <a:t>All the women who participated in the study to date</a:t>
            </a:r>
          </a:p>
          <a:p>
            <a:pPr marL="182880" lvl="1" indent="-18288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182880" lvl="1" indent="-182880">
              <a:buClr>
                <a:srgbClr val="FF9D0C"/>
              </a:buClr>
              <a:buFontTx/>
              <a:buChar char="•"/>
            </a:pPr>
            <a:r>
              <a:rPr lang="en-GB" sz="2400" dirty="0" smtClean="0">
                <a:solidFill>
                  <a:srgbClr val="400080"/>
                </a:solidFill>
                <a:ea typeface="ＭＳ Ｐゴシック" pitchFamily="34" charset="-128"/>
              </a:rPr>
              <a:t>Coombe Women &amp; Infants University Hospital, Dublin and National Maternity Hospital, Dublin</a:t>
            </a:r>
          </a:p>
          <a:p>
            <a:pPr marL="182880" lvl="1" indent="-18288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182880" lvl="1" indent="-182880">
              <a:buClr>
                <a:srgbClr val="FF9D0C"/>
              </a:buClr>
              <a:buFontTx/>
              <a:buChar char="•"/>
            </a:pPr>
            <a:r>
              <a:rPr lang="en-GB" sz="2400" dirty="0" smtClean="0">
                <a:solidFill>
                  <a:srgbClr val="400080"/>
                </a:solidFill>
                <a:ea typeface="ＭＳ Ｐゴシック" pitchFamily="34" charset="-128"/>
              </a:rPr>
              <a:t>The clinicians and research nurses who helped recruit    </a:t>
            </a:r>
          </a:p>
          <a:p>
            <a:pPr marL="182880" lvl="1" indent="-182880">
              <a:spcBef>
                <a:spcPts val="0"/>
              </a:spcBef>
              <a:buClr>
                <a:srgbClr val="FF9D0C"/>
              </a:buClr>
              <a:buNone/>
            </a:pPr>
            <a:r>
              <a:rPr lang="en-GB" sz="2400" dirty="0" smtClean="0">
                <a:solidFill>
                  <a:srgbClr val="400080"/>
                </a:solidFill>
                <a:ea typeface="ＭＳ Ｐゴシック" pitchFamily="34" charset="-128"/>
              </a:rPr>
              <a:t>	women to the study</a:t>
            </a:r>
          </a:p>
          <a:p>
            <a:pPr marL="342900" lvl="1" indent="-342900">
              <a:buClr>
                <a:srgbClr val="FF9D0C"/>
              </a:buClr>
              <a:buNone/>
            </a:pPr>
            <a:endParaRPr lang="en-GB" sz="2400" b="1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342900" lvl="1" indent="-342900">
              <a:buClr>
                <a:srgbClr val="FF9D0C"/>
              </a:buClr>
              <a:buNone/>
            </a:pPr>
            <a:r>
              <a:rPr lang="en-GB" sz="2400" b="1" dirty="0" smtClean="0">
                <a:solidFill>
                  <a:srgbClr val="400080"/>
                </a:solidFill>
                <a:ea typeface="ＭＳ Ｐゴシック" pitchFamily="34" charset="-128"/>
              </a:rPr>
              <a:t>				</a:t>
            </a:r>
            <a:r>
              <a:rPr lang="en-GB" sz="2400" b="1" u="sng" dirty="0" smtClean="0">
                <a:solidFill>
                  <a:srgbClr val="400080"/>
                </a:solidFill>
                <a:ea typeface="ＭＳ Ｐゴシック" pitchFamily="34" charset="-128"/>
              </a:rPr>
              <a:t>www.cerviva.ie</a:t>
            </a:r>
          </a:p>
          <a:p>
            <a:pPr marL="342900" lvl="1" indent="-34290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342900" lvl="1" indent="-34290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342900" lvl="1" indent="-34290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342900" lvl="1" indent="-34290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  <a:p>
            <a:pPr marL="342900" lvl="1" indent="-342900">
              <a:buClr>
                <a:srgbClr val="FF9D0C"/>
              </a:buClr>
              <a:buFontTx/>
              <a:buChar char="•"/>
            </a:pPr>
            <a:endParaRPr lang="en-GB" sz="2400" dirty="0" smtClean="0">
              <a:solidFill>
                <a:srgbClr val="400080"/>
              </a:solidFill>
              <a:ea typeface="ＭＳ Ｐゴシック" pitchFamily="34" charset="-128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33400" y="5334000"/>
            <a:ext cx="7632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This study is funded by the Health Research Board in </a:t>
            </a:r>
            <a:r>
              <a:rPr lang="en-GB" sz="2000" dirty="0" smtClean="0">
                <a:solidFill>
                  <a:srgbClr val="FF0000"/>
                </a:solidFill>
              </a:rPr>
              <a:t>Ireland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Background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182880" lvl="1" indent="-18288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  <a:defRPr/>
            </a:pPr>
            <a:r>
              <a:rPr lang="en-GB" sz="2400" kern="1200" dirty="0" smtClean="0">
                <a:solidFill>
                  <a:srgbClr val="400080"/>
                </a:solidFill>
                <a:cs typeface="+mn-cs"/>
              </a:rPr>
              <a:t>It is widely known that colposcopy can be a distressing experience for women</a:t>
            </a:r>
          </a:p>
          <a:p>
            <a:pPr marL="182880" lvl="1" indent="-18288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  <a:defRPr/>
            </a:pPr>
            <a:endParaRPr lang="en-GB" sz="2400" kern="1200" dirty="0" smtClean="0">
              <a:solidFill>
                <a:srgbClr val="400080"/>
              </a:solidFill>
              <a:cs typeface="+mn-cs"/>
            </a:endParaRPr>
          </a:p>
          <a:p>
            <a:pPr marL="182880" lvl="1" indent="-18288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  <a:defRPr/>
            </a:pPr>
            <a:r>
              <a:rPr lang="en-GB" sz="2400" kern="1200" dirty="0" smtClean="0">
                <a:solidFill>
                  <a:srgbClr val="400080"/>
                </a:solidFill>
                <a:cs typeface="+mn-cs"/>
              </a:rPr>
              <a:t>Studies have reported raised anxiety levels &amp; distress both prior to and during the examination – less is known about the psychological after-effects of colposcopy &amp; associated procedures</a:t>
            </a:r>
          </a:p>
          <a:p>
            <a:pPr marL="182880" lvl="1" indent="-18288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  <a:defRPr/>
            </a:pPr>
            <a:endParaRPr lang="en-GB" sz="2400" kern="1200" dirty="0" smtClean="0">
              <a:solidFill>
                <a:srgbClr val="400080"/>
              </a:solidFill>
              <a:cs typeface="+mn-cs"/>
            </a:endParaRPr>
          </a:p>
          <a:p>
            <a:pPr marL="182880" lvl="1" indent="-18288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  <a:defRPr/>
            </a:pPr>
            <a:r>
              <a:rPr lang="en-GB" sz="2400" kern="1200" dirty="0" smtClean="0">
                <a:solidFill>
                  <a:srgbClr val="400080"/>
                </a:solidFill>
                <a:cs typeface="+mn-cs"/>
              </a:rPr>
              <a:t>Need for better understanding of psychological after- effects of colposcopy; to identify those women at highest risk of adverse effects and to identify issues that concern women the most</a:t>
            </a:r>
            <a:endParaRPr lang="en-US" sz="2400" kern="1200" dirty="0" smtClean="0">
              <a:solidFill>
                <a:srgbClr val="400080"/>
              </a:solidFill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Aims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4830763"/>
          </a:xfrm>
        </p:spPr>
        <p:txBody>
          <a:bodyPr/>
          <a:lstStyle/>
          <a:p>
            <a:pPr marL="571500" indent="-514350">
              <a:spcBef>
                <a:spcPts val="0"/>
              </a:spcBef>
              <a:buClr>
                <a:srgbClr val="FF9D0C"/>
              </a:buClr>
              <a:buFont typeface="+mj-lt"/>
              <a:buAutoNum type="arabicPeriod"/>
            </a:pPr>
            <a:r>
              <a:rPr lang="en-GB" sz="2600" dirty="0" smtClean="0"/>
              <a:t>To investigate worries about health, cervical cancer,       future fertility and having sex 4 months following colposcopy</a:t>
            </a:r>
          </a:p>
          <a:p>
            <a:pPr marL="571500" indent="-514350">
              <a:spcBef>
                <a:spcPts val="0"/>
              </a:spcBef>
              <a:buClr>
                <a:srgbClr val="FF9D0C"/>
              </a:buClr>
              <a:buFont typeface="+mj-lt"/>
              <a:buAutoNum type="arabicPeriod"/>
            </a:pPr>
            <a:endParaRPr lang="en-US" sz="2600" dirty="0" smtClean="0"/>
          </a:p>
          <a:p>
            <a:pPr marL="571500" indent="-514350">
              <a:spcBef>
                <a:spcPts val="0"/>
              </a:spcBef>
              <a:buClr>
                <a:srgbClr val="FF9D0C"/>
              </a:buClr>
              <a:buFont typeface="+mj-lt"/>
              <a:buAutoNum type="arabicPeriod"/>
            </a:pPr>
            <a:r>
              <a:rPr lang="en-GB" sz="2600" dirty="0" smtClean="0"/>
              <a:t>To assess levels of anxiety and depression among women 4 months post-colposcopy</a:t>
            </a:r>
          </a:p>
          <a:p>
            <a:pPr marL="571500" indent="-514350">
              <a:spcBef>
                <a:spcPts val="0"/>
              </a:spcBef>
              <a:buClr>
                <a:srgbClr val="FF9D0C"/>
              </a:buClr>
              <a:buFont typeface="+mj-lt"/>
              <a:buAutoNum type="arabicPeriod"/>
            </a:pPr>
            <a:endParaRPr lang="en-GB" sz="2600" dirty="0" smtClean="0"/>
          </a:p>
          <a:p>
            <a:pPr marL="571500" indent="-514350">
              <a:spcBef>
                <a:spcPts val="0"/>
              </a:spcBef>
              <a:buClr>
                <a:srgbClr val="FF9D0C"/>
              </a:buClr>
              <a:buFont typeface="+mj-lt"/>
              <a:buAutoNum type="arabicPeriod"/>
            </a:pPr>
            <a:r>
              <a:rPr lang="en-GB" sz="2600" dirty="0" smtClean="0"/>
              <a:t>To identify women mostly likely to experience negative psychological effects following colposcopy</a:t>
            </a:r>
          </a:p>
          <a:p>
            <a:pPr>
              <a:buNone/>
            </a:pPr>
            <a:endParaRPr lang="en-GB" sz="2600" dirty="0" smtClean="0">
              <a:solidFill>
                <a:srgbClr val="FF9D0C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GB" sz="2800" dirty="0" smtClean="0">
                <a:solidFill>
                  <a:srgbClr val="FF9D0C"/>
                </a:solidFill>
              </a:rPr>
              <a:t> 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Methods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r>
              <a:rPr lang="en-GB" sz="2200" dirty="0" smtClean="0"/>
              <a:t>Women were recruited from 2 large Dublin hospitals</a:t>
            </a:r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endParaRPr lang="en-GB" sz="2100" dirty="0" smtClean="0"/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r>
              <a:rPr lang="en-GB" sz="2200" dirty="0" smtClean="0"/>
              <a:t>Questionnaires were mailed to 393 women 4 months following their initial colpscopic management</a:t>
            </a:r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endParaRPr lang="en-GB" sz="2100" dirty="0" smtClean="0"/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r>
              <a:rPr lang="en-GB" sz="2200" dirty="0" smtClean="0"/>
              <a:t>Worries about general health, cervical cancer, future fertility and having sex were assessed using the Process Outcome Specific Measure (POSM) (Gray et al., 2005)</a:t>
            </a:r>
            <a:endParaRPr lang="en-US" sz="2200" dirty="0" smtClean="0"/>
          </a:p>
          <a:p>
            <a:pPr marL="179388" indent="-179388" eaLnBrk="1" hangingPunct="1">
              <a:buClr>
                <a:srgbClr val="FF9D0C"/>
              </a:buClr>
              <a:buNone/>
              <a:tabLst>
                <a:tab pos="179388" algn="l"/>
              </a:tabLst>
            </a:pPr>
            <a:endParaRPr lang="en-GB" sz="2100" dirty="0" smtClean="0"/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r>
              <a:rPr lang="en-GB" sz="2200" dirty="0" smtClean="0"/>
              <a:t>Anxiety and depression were assessed by the Hospital Anxiety and Depression Scale (HADS; clinically significant anxiety, HADS subscale score ≥11; clinically significant depression, HADS subscale score ≥ 8)</a:t>
            </a:r>
          </a:p>
          <a:p>
            <a:pPr marL="179388" indent="-179388" eaLnBrk="1" hangingPunct="1">
              <a:buClr>
                <a:srgbClr val="FF9D0C"/>
              </a:buClr>
              <a:tabLst>
                <a:tab pos="179388" algn="l"/>
              </a:tabLst>
            </a:pPr>
            <a:endParaRPr lang="en-GB" sz="2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1430822"/>
            <a:ext cx="7826375" cy="381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2880" indent="-182880" fontAlgn="base">
              <a:spcBef>
                <a:spcPct val="20000"/>
              </a:spcBef>
              <a:spcAft>
                <a:spcPct val="0"/>
              </a:spcAft>
              <a:buClr>
                <a:srgbClr val="FF9D0C"/>
              </a:buClr>
              <a:buFontTx/>
              <a:buChar char="•"/>
              <a:tabLst>
                <a:tab pos="179388" algn="l"/>
              </a:tabLst>
            </a:pPr>
            <a:r>
              <a:rPr lang="en-GB" sz="2400" dirty="0" smtClean="0">
                <a:solidFill>
                  <a:srgbClr val="400080"/>
                </a:solidFill>
              </a:rPr>
              <a:t>Mixed public/private health care system</a:t>
            </a:r>
          </a:p>
          <a:p>
            <a:pPr marL="182880" lvl="1" indent="-18288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rgbClr val="FF9D0C"/>
              </a:buClr>
              <a:tabLst>
                <a:tab pos="450850" algn="l"/>
              </a:tabLst>
              <a:defRPr/>
            </a:pPr>
            <a:endParaRPr lang="en-GB" sz="2400" dirty="0" smtClean="0">
              <a:solidFill>
                <a:srgbClr val="400080"/>
              </a:solidFill>
            </a:endParaRPr>
          </a:p>
          <a:p>
            <a:pPr marL="182880" lvl="1" indent="-182880"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rgbClr val="FF9D0C"/>
              </a:buClr>
              <a:buFontTx/>
              <a:buChar char="•"/>
              <a:tabLst>
                <a:tab pos="179388" algn="l"/>
              </a:tabLst>
              <a:defRPr/>
            </a:pPr>
            <a:r>
              <a:rPr lang="en-GB" sz="2400" dirty="0" smtClean="0">
                <a:solidFill>
                  <a:srgbClr val="400080"/>
                </a:solidFill>
              </a:rPr>
              <a:t>Time of rapid change in cervical cancer prevention in Ireland</a:t>
            </a:r>
          </a:p>
          <a:p>
            <a:pPr marL="182880" indent="-182880"/>
            <a:endParaRPr lang="en-GB" sz="2000" dirty="0">
              <a:solidFill>
                <a:srgbClr val="400080"/>
              </a:solidFill>
            </a:endParaRPr>
          </a:p>
          <a:p>
            <a:pPr marL="182880" indent="-182880" fontAlgn="base">
              <a:spcBef>
                <a:spcPct val="20000"/>
              </a:spcBef>
              <a:spcAft>
                <a:spcPct val="0"/>
              </a:spcAft>
              <a:buClr>
                <a:srgbClr val="FF9D0C"/>
              </a:buClr>
              <a:buFontTx/>
              <a:buChar char="•"/>
              <a:tabLst>
                <a:tab pos="179388" algn="l"/>
              </a:tabLst>
            </a:pPr>
            <a:r>
              <a:rPr lang="en-GB" sz="2400" dirty="0" smtClean="0">
                <a:solidFill>
                  <a:srgbClr val="400080"/>
                </a:solidFill>
              </a:rPr>
              <a:t>Cervical screening </a:t>
            </a:r>
          </a:p>
          <a:p>
            <a:pPr marL="640080" lvl="2" indent="-182880" fontAlgn="base">
              <a:spcBef>
                <a:spcPct val="0"/>
              </a:spcBef>
              <a:spcAft>
                <a:spcPts val="600"/>
              </a:spcAft>
              <a:buClr>
                <a:srgbClr val="FF9D0C"/>
              </a:buClr>
              <a:buSzPct val="80000"/>
              <a:buFont typeface="Courier New" pitchFamily="49" charset="0"/>
              <a:buChar char="o"/>
              <a:tabLst>
                <a:tab pos="171450" algn="l"/>
              </a:tabLst>
            </a:pPr>
            <a:r>
              <a:rPr lang="en-GB" altLang="zh-CN" sz="2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</a:rPr>
              <a:t>CervicalCheck, the national programme was launched on the 1</a:t>
            </a:r>
            <a:r>
              <a:rPr lang="en-GB" altLang="zh-CN" sz="2200" baseline="300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</a:rPr>
              <a:t>st</a:t>
            </a:r>
            <a:r>
              <a:rPr lang="en-GB" altLang="zh-CN" sz="2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</a:rPr>
              <a:t> September 2008</a:t>
            </a:r>
          </a:p>
          <a:p>
            <a:pPr marL="633413" lvl="1" indent="-182563"/>
            <a:endParaRPr lang="en-GB" sz="2000" dirty="0">
              <a:solidFill>
                <a:srgbClr val="400080"/>
              </a:solidFill>
            </a:endParaRPr>
          </a:p>
          <a:p>
            <a:pPr marL="177800" indent="-177800" algn="ctr"/>
            <a:endParaRPr lang="en-GB" sz="2200" dirty="0">
              <a:solidFill>
                <a:srgbClr val="40008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Situation in Ireland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5105400"/>
            <a:ext cx="25193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PV vaccine - Protect now, for the Futur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5105400"/>
            <a:ext cx="11414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Participants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525963"/>
          </a:xfrm>
        </p:spPr>
        <p:txBody>
          <a:bodyPr/>
          <a:lstStyle/>
          <a:p>
            <a:pPr marL="182880" lvl="1" indent="-180000">
              <a:lnSpc>
                <a:spcPct val="95000"/>
              </a:lnSpc>
              <a:buClr>
                <a:srgbClr val="FF9D0C"/>
              </a:buClr>
              <a:buFontTx/>
              <a:buChar char="•"/>
              <a:tabLst>
                <a:tab pos="450850" algn="l"/>
              </a:tabLst>
            </a:pPr>
            <a:r>
              <a:rPr lang="en-GB" sz="2200" kern="1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  <a:cs typeface="+mn-cs"/>
              </a:rPr>
              <a:t>250 surveys were returned </a:t>
            </a: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r>
              <a:rPr lang="en-GB" sz="2200" kern="1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  <a:cs typeface="+mn-cs"/>
              </a:rPr>
              <a:t>	(response rate=64%)</a:t>
            </a: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Font typeface="Arial" pitchFamily="34" charset="0"/>
              <a:buChar char="•"/>
              <a:tabLst>
                <a:tab pos="450850" algn="l"/>
              </a:tabLst>
            </a:pPr>
            <a:r>
              <a:rPr lang="en-GB" sz="2200" kern="1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  <a:cs typeface="+mn-cs"/>
              </a:rPr>
              <a:t>43% had private health insurance</a:t>
            </a: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182880" lvl="1" indent="-180000">
              <a:lnSpc>
                <a:spcPct val="95000"/>
              </a:lnSpc>
              <a:buClr>
                <a:srgbClr val="FF9D0C"/>
              </a:buClr>
              <a:buFont typeface="Arial" pitchFamily="34" charset="0"/>
              <a:buChar char="•"/>
              <a:tabLst>
                <a:tab pos="450850" algn="l"/>
              </a:tabLst>
            </a:pPr>
            <a:r>
              <a:rPr lang="en-GB" sz="2200" kern="1200" dirty="0" smtClean="0">
                <a:solidFill>
                  <a:srgbClr val="400080"/>
                </a:solidFill>
                <a:latin typeface="Arial" charset="0"/>
                <a:ea typeface="ＭＳ Ｐゴシック" pitchFamily="34" charset="-128"/>
                <a:cs typeface="+mn-cs"/>
              </a:rPr>
              <a:t>Over one third (34%) were smokers</a:t>
            </a:r>
          </a:p>
          <a:p>
            <a:pPr marL="450850" lvl="1" indent="-180000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450850" lvl="1" indent="-271463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GB" sz="2200" kern="1200" dirty="0" smtClean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450850" lvl="1" indent="-271463">
              <a:lnSpc>
                <a:spcPct val="95000"/>
              </a:lnSpc>
              <a:buClr>
                <a:srgbClr val="FF9D0C"/>
              </a:buClr>
              <a:buNone/>
              <a:tabLst>
                <a:tab pos="450850" algn="l"/>
              </a:tabLst>
            </a:pPr>
            <a:endParaRPr lang="en-US" sz="2200" kern="1200" dirty="0">
              <a:solidFill>
                <a:srgbClr val="400080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34000" y="1143000"/>
            <a:ext cx="3600450" cy="46440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 type="none" w="sm" len="med"/>
          </a:ln>
        </p:spPr>
        <p:txBody>
          <a:bodyPr wrap="square" lIns="92811" tIns="46406" rIns="92811" bIns="46406">
            <a:spAutoFit/>
          </a:bodyPr>
          <a:lstStyle/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b="1" dirty="0" smtClean="0">
                <a:solidFill>
                  <a:srgbClr val="FF9D0C"/>
                </a:solidFill>
                <a:latin typeface="Helvetica" pitchFamily="34" charset="0"/>
              </a:rPr>
              <a:t>Age</a:t>
            </a:r>
            <a:endParaRPr lang="en-GB" sz="16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&lt;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30 years                         67 (27%)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30-49 </a:t>
            </a: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years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  164 (66%)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≥50 years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  17 (7%)</a:t>
            </a: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endParaRPr lang="en-GB" sz="14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b="1" dirty="0" smtClean="0">
                <a:solidFill>
                  <a:srgbClr val="FF9D0C"/>
                </a:solidFill>
                <a:latin typeface="Helvetica" pitchFamily="34" charset="0"/>
              </a:rPr>
              <a:t>Education</a:t>
            </a:r>
            <a:endParaRPr lang="en-GB" sz="16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&lt;third level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  152 </a:t>
            </a: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(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61%)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third level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   93 (37%)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endParaRPr lang="en-GB" sz="14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b="1" dirty="0">
                <a:solidFill>
                  <a:srgbClr val="FF9D0C"/>
                </a:solidFill>
                <a:latin typeface="Helvetica" pitchFamily="34" charset="0"/>
              </a:rPr>
              <a:t>Relationship </a:t>
            </a:r>
            <a:r>
              <a:rPr lang="en-GB" sz="1600" b="1" dirty="0" smtClean="0">
                <a:solidFill>
                  <a:srgbClr val="FF9D0C"/>
                </a:solidFill>
                <a:latin typeface="Helvetica" pitchFamily="34" charset="0"/>
              </a:rPr>
              <a:t>status</a:t>
            </a:r>
            <a:endParaRPr lang="en-GB" sz="16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single         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60  (24%)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married/cohabiting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  126 (50%)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In a relationship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74  (30%)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divorced/separated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19  (</a:t>
            </a: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8%)</a:t>
            </a: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widowed      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1  (0.4%)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endParaRPr lang="en-GB" sz="14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b="1" dirty="0" smtClean="0">
                <a:solidFill>
                  <a:srgbClr val="FF9D0C"/>
                </a:solidFill>
                <a:latin typeface="Helvetica" pitchFamily="34" charset="0"/>
              </a:rPr>
              <a:t>Children</a:t>
            </a:r>
            <a:endParaRPr lang="en-GB" sz="16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yes           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139 (56%)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r>
              <a:rPr lang="en-GB" sz="1600" dirty="0">
                <a:solidFill>
                  <a:srgbClr val="400080"/>
                </a:solidFill>
                <a:latin typeface="Helvetica" pitchFamily="34" charset="0"/>
              </a:rPr>
              <a:t>no                                    </a:t>
            </a:r>
            <a:r>
              <a:rPr lang="en-GB" sz="1600" dirty="0" smtClean="0">
                <a:solidFill>
                  <a:srgbClr val="400080"/>
                </a:solidFill>
                <a:latin typeface="Helvetica" pitchFamily="34" charset="0"/>
              </a:rPr>
              <a:t>108 (43%)                      </a:t>
            </a:r>
            <a:endParaRPr lang="en-GB" sz="1600" dirty="0">
              <a:solidFill>
                <a:srgbClr val="400080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endParaRPr lang="en-GB" sz="1600" b="1" dirty="0">
              <a:solidFill>
                <a:srgbClr val="FF9D0C"/>
              </a:solidFill>
              <a:latin typeface="Helvetica" pitchFamily="34" charset="0"/>
            </a:endParaRPr>
          </a:p>
          <a:p>
            <a:pPr defTabSz="879475" eaLnBrk="0" hangingPunct="0">
              <a:tabLst>
                <a:tab pos="346075" algn="l"/>
                <a:tab pos="2511425" algn="l"/>
                <a:tab pos="4311650" algn="l"/>
                <a:tab pos="6284913" algn="l"/>
                <a:tab pos="7419975" algn="l"/>
                <a:tab pos="9904413" algn="l"/>
                <a:tab pos="12133263" algn="l"/>
              </a:tabLst>
            </a:pPr>
            <a:endParaRPr lang="en-GB" sz="1500" dirty="0">
              <a:solidFill>
                <a:srgbClr val="400080"/>
              </a:solidFill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0" y="5791200"/>
            <a:ext cx="36004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200" dirty="0">
                <a:solidFill>
                  <a:srgbClr val="400080"/>
                </a:solidFill>
              </a:rPr>
              <a:t>Missing values not reported</a:t>
            </a:r>
            <a:endParaRPr lang="en-US" sz="1200" dirty="0">
              <a:solidFill>
                <a:srgbClr val="4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C4810"/>
                </a:solidFill>
              </a:rPr>
              <a:t>Participants</a:t>
            </a:r>
            <a:endParaRPr lang="en-US" sz="4000" dirty="0" smtClean="0">
              <a:solidFill>
                <a:srgbClr val="FC481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 eaLnBrk="1" hangingPunct="1">
              <a:buNone/>
              <a:tabLst>
                <a:tab pos="171450" algn="l"/>
              </a:tabLst>
            </a:pPr>
            <a:r>
              <a:rPr lang="en-GB" sz="2200" kern="1200" dirty="0" smtClean="0">
                <a:latin typeface="Arial" charset="0"/>
                <a:ea typeface="ＭＳ Ｐゴシック" pitchFamily="34" charset="-128"/>
              </a:rPr>
              <a:t> </a:t>
            </a:r>
            <a:r>
              <a:rPr lang="en-GB" sz="2200" i="1" kern="1200" dirty="0" smtClean="0">
                <a:solidFill>
                  <a:srgbClr val="FC4810"/>
                </a:solidFill>
                <a:latin typeface="Arial" charset="0"/>
                <a:ea typeface="ＭＳ Ｐゴシック" pitchFamily="34" charset="-128"/>
              </a:rPr>
              <a:t>Previous abnormal smear</a:t>
            </a:r>
          </a:p>
          <a:p>
            <a:pPr marL="182880" indent="-182880" eaLnBrk="1" hangingPunct="1">
              <a:tabLst>
                <a:tab pos="171450" algn="l"/>
              </a:tabLst>
            </a:pPr>
            <a:r>
              <a:rPr lang="en-GB" sz="2200" kern="1200" dirty="0" smtClean="0">
                <a:solidFill>
                  <a:srgbClr val="FF9D0C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GB" altLang="zh-CN" sz="2200" kern="1200" dirty="0" smtClean="0"/>
              <a:t>Over half (55%) had an another abnormal smear before the </a:t>
            </a:r>
          </a:p>
          <a:p>
            <a:pPr marL="182880" indent="-182880" eaLnBrk="1" hangingPunct="1">
              <a:buNone/>
              <a:tabLst>
                <a:tab pos="171450" algn="l"/>
              </a:tabLst>
            </a:pPr>
            <a:r>
              <a:rPr lang="en-GB" altLang="zh-CN" sz="2200" kern="1200" dirty="0" smtClean="0"/>
              <a:t>	 one that resulted in referral for colposcopy</a:t>
            </a:r>
          </a:p>
          <a:p>
            <a:pPr marL="0" indent="0" eaLnBrk="1" hangingPunct="1">
              <a:tabLst>
                <a:tab pos="171450" algn="l"/>
              </a:tabLst>
            </a:pPr>
            <a:endParaRPr lang="en-GB" sz="2200" kern="1200" dirty="0" smtClean="0">
              <a:solidFill>
                <a:srgbClr val="FF9D0C"/>
              </a:solidFill>
              <a:latin typeface="Arial" charset="0"/>
              <a:ea typeface="ＭＳ Ｐゴシック" pitchFamily="34" charset="-128"/>
            </a:endParaRPr>
          </a:p>
          <a:p>
            <a:pPr marL="0" indent="0" eaLnBrk="1" hangingPunct="1">
              <a:buNone/>
              <a:tabLst>
                <a:tab pos="171450" algn="l"/>
              </a:tabLst>
            </a:pPr>
            <a:r>
              <a:rPr lang="en-GB" sz="2200" i="1" kern="1200" dirty="0" smtClean="0">
                <a:solidFill>
                  <a:srgbClr val="FC4810"/>
                </a:solidFill>
                <a:latin typeface="Arial" charset="0"/>
                <a:ea typeface="ＭＳ Ｐゴシック" pitchFamily="34" charset="-128"/>
              </a:rPr>
              <a:t>Previous colposcopy</a:t>
            </a:r>
          </a:p>
          <a:p>
            <a:pPr marL="182880" indent="-182880" eaLnBrk="1" hangingPunct="1">
              <a:buClr>
                <a:srgbClr val="FF9D0C"/>
              </a:buClr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GB" altLang="zh-CN" sz="2200" kern="1200" dirty="0" smtClean="0">
                <a:solidFill>
                  <a:srgbClr val="FF9D0C"/>
                </a:solidFill>
                <a:latin typeface="Arial" charset="0"/>
                <a:ea typeface="ＭＳ Ｐゴシック" pitchFamily="34" charset="-128"/>
              </a:rPr>
              <a:t> </a:t>
            </a:r>
            <a:r>
              <a:rPr lang="en-GB" altLang="zh-CN" sz="2200" kern="1200" dirty="0" smtClean="0"/>
              <a:t>Almost one-quarter (23%) had previously had another </a:t>
            </a:r>
          </a:p>
          <a:p>
            <a:pPr marL="182880" indent="-182880" eaLnBrk="1" hangingPunct="1">
              <a:buClr>
                <a:srgbClr val="FF9D0C"/>
              </a:buClr>
              <a:buNone/>
              <a:tabLst>
                <a:tab pos="171450" algn="l"/>
              </a:tabLst>
              <a:defRPr/>
            </a:pPr>
            <a:r>
              <a:rPr lang="en-GB" altLang="zh-CN" sz="2200" kern="1200" dirty="0" smtClean="0"/>
              <a:t>	 colposcopy</a:t>
            </a:r>
          </a:p>
          <a:p>
            <a:pPr marL="182880" indent="-182880" eaLnBrk="1" hangingPunct="1">
              <a:buClr>
                <a:srgbClr val="FF9D0C"/>
              </a:buClr>
              <a:buNone/>
              <a:tabLst>
                <a:tab pos="171450" algn="l"/>
              </a:tabLst>
              <a:defRPr/>
            </a:pPr>
            <a:endParaRPr lang="en-GB" altLang="zh-CN" sz="2200" kern="1200" dirty="0" smtClean="0"/>
          </a:p>
          <a:p>
            <a:pPr marL="182880" indent="-182880" eaLnBrk="1" hangingPunct="1">
              <a:buClr>
                <a:srgbClr val="FF9D0C"/>
              </a:buClr>
              <a:tabLst>
                <a:tab pos="171450" algn="l"/>
              </a:tabLst>
              <a:defRPr/>
            </a:pPr>
            <a:r>
              <a:rPr lang="en-GB" altLang="zh-CN" sz="2200" kern="1200" dirty="0" smtClean="0"/>
              <a:t> Women who have had another colposcopy have different</a:t>
            </a:r>
          </a:p>
          <a:p>
            <a:pPr marL="182880" indent="-182880" eaLnBrk="1" hangingPunct="1">
              <a:buClr>
                <a:srgbClr val="FF9D0C"/>
              </a:buClr>
              <a:buNone/>
              <a:tabLst>
                <a:tab pos="171450" algn="l"/>
              </a:tabLst>
              <a:defRPr/>
            </a:pPr>
            <a:r>
              <a:rPr lang="en-GB" altLang="zh-CN" sz="2200" kern="1200" dirty="0" smtClean="0"/>
              <a:t>		 levels of worries, anxiety and depression?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uiExpand="1" build="p"/>
      <p:bldP spid="5" grpId="2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4000" dirty="0" smtClean="0">
                <a:solidFill>
                  <a:srgbClr val="FC4810"/>
                </a:solidFill>
              </a:rPr>
              <a:t>Overall prevalence of worries</a:t>
            </a:r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066801"/>
          <a:ext cx="8229600" cy="4038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5895"/>
                <a:gridCol w="947217"/>
                <a:gridCol w="1306488"/>
              </a:tblGrid>
              <a:tr h="466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79475" rtl="0" eaLnBrk="0" latinLnBrk="0" hangingPunct="0">
                        <a:tabLst>
                          <a:tab pos="346075" algn="l"/>
                          <a:tab pos="2511425" algn="l"/>
                          <a:tab pos="4311650" algn="l"/>
                          <a:tab pos="6284913" algn="l"/>
                          <a:tab pos="7419975" algn="l"/>
                          <a:tab pos="9904413" algn="l"/>
                          <a:tab pos="12133263" algn="l"/>
                        </a:tabLst>
                      </a:pPr>
                      <a:r>
                        <a:rPr lang="en-GB" sz="1800" b="1" kern="1200" dirty="0" smtClean="0">
                          <a:solidFill>
                            <a:srgbClr val="FF9D0C"/>
                          </a:solidFill>
                          <a:latin typeface="Helvetica" pitchFamily="34" charset="0"/>
                          <a:ea typeface="+mn-ea"/>
                          <a:cs typeface="+mn-cs"/>
                        </a:rPr>
                        <a:t>Agree</a:t>
                      </a:r>
                      <a:endParaRPr lang="en-US" sz="1800" b="1" kern="1200" dirty="0">
                        <a:solidFill>
                          <a:srgbClr val="FF9D0C"/>
                        </a:solidFill>
                        <a:latin typeface="Helvetica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79475" rtl="0" eaLnBrk="0" latinLnBrk="0" hangingPunct="0">
                        <a:tabLst>
                          <a:tab pos="346075" algn="l"/>
                          <a:tab pos="2511425" algn="l"/>
                          <a:tab pos="4311650" algn="l"/>
                          <a:tab pos="6284913" algn="l"/>
                          <a:tab pos="7419975" algn="l"/>
                          <a:tab pos="9904413" algn="l"/>
                          <a:tab pos="12133263" algn="l"/>
                        </a:tabLst>
                      </a:pPr>
                      <a:r>
                        <a:rPr lang="en-GB" sz="1800" b="1" kern="1200" dirty="0" smtClean="0">
                          <a:solidFill>
                            <a:srgbClr val="FF9D0C"/>
                          </a:solidFill>
                          <a:latin typeface="Helvetica" pitchFamily="34" charset="0"/>
                          <a:ea typeface="+mn-ea"/>
                          <a:cs typeface="+mn-cs"/>
                        </a:rPr>
                        <a:t>Disagree</a:t>
                      </a:r>
                      <a:endParaRPr lang="en-US" sz="1800" b="1" kern="1200" dirty="0">
                        <a:solidFill>
                          <a:srgbClr val="FF9D0C"/>
                        </a:solidFill>
                        <a:latin typeface="Helvetica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867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rgbClr val="400080"/>
                          </a:solidFill>
                        </a:rPr>
                        <a:t>I have been worried about my general health</a:t>
                      </a:r>
                      <a:endParaRPr lang="en-US" dirty="0">
                        <a:solidFill>
                          <a:srgbClr val="40008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53%</a:t>
                      </a:r>
                      <a:endParaRPr lang="en-US" sz="1800" b="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47%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6537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400080"/>
                          </a:solidFill>
                        </a:rPr>
                        <a:t>I have been worried that my next smear will show changes</a:t>
                      </a:r>
                      <a:endParaRPr lang="en-US" dirty="0">
                        <a:solidFill>
                          <a:srgbClr val="40008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68%</a:t>
                      </a:r>
                      <a:endParaRPr lang="en-US" sz="1800" b="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867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400080"/>
                          </a:solidFill>
                        </a:rPr>
                        <a:t>I</a:t>
                      </a:r>
                      <a:r>
                        <a:rPr lang="en-GB" baseline="0" dirty="0" smtClean="0">
                          <a:solidFill>
                            <a:srgbClr val="400080"/>
                          </a:solidFill>
                        </a:rPr>
                        <a:t> have been worried that I may have cervical cancer</a:t>
                      </a:r>
                      <a:endParaRPr lang="en-US" dirty="0">
                        <a:solidFill>
                          <a:srgbClr val="40008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 37%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867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rgbClr val="400080"/>
                          </a:solidFill>
                        </a:rPr>
                        <a:t>I have been worried about my ability to have children</a:t>
                      </a:r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41%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59%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867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rgbClr val="400080"/>
                          </a:solidFill>
                        </a:rPr>
                        <a:t>I have been worried about having sex</a:t>
                      </a:r>
                    </a:p>
                  </a:txBody>
                  <a:tcPr>
                    <a:lnL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 smtClean="0">
                          <a:solidFill>
                            <a:srgbClr val="400080"/>
                          </a:solidFill>
                          <a:latin typeface="+mn-lt"/>
                          <a:ea typeface="+mn-ea"/>
                          <a:cs typeface="+mn-cs"/>
                        </a:rPr>
                        <a:t>68%</a:t>
                      </a:r>
                      <a:endParaRPr lang="en-US" sz="1800" kern="1200" dirty="0">
                        <a:solidFill>
                          <a:srgbClr val="40008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Oval 27"/>
          <p:cNvSpPr>
            <a:spLocks noChangeArrowheads="1"/>
          </p:cNvSpPr>
          <p:nvPr/>
        </p:nvSpPr>
        <p:spPr bwMode="auto">
          <a:xfrm>
            <a:off x="6324600" y="1524000"/>
            <a:ext cx="1079500" cy="433387"/>
          </a:xfrm>
          <a:prstGeom prst="ellipse">
            <a:avLst/>
          </a:prstGeom>
          <a:noFill/>
          <a:ln w="25400">
            <a:solidFill>
              <a:srgbClr val="CC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Oval 27"/>
          <p:cNvSpPr>
            <a:spLocks noChangeArrowheads="1"/>
          </p:cNvSpPr>
          <p:nvPr/>
        </p:nvSpPr>
        <p:spPr bwMode="auto">
          <a:xfrm>
            <a:off x="6324600" y="2209800"/>
            <a:ext cx="1079500" cy="433387"/>
          </a:xfrm>
          <a:prstGeom prst="ellipse">
            <a:avLst/>
          </a:prstGeom>
          <a:noFill/>
          <a:ln w="25400">
            <a:solidFill>
              <a:srgbClr val="C48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Oval 27"/>
          <p:cNvSpPr>
            <a:spLocks noChangeArrowheads="1"/>
          </p:cNvSpPr>
          <p:nvPr/>
        </p:nvSpPr>
        <p:spPr bwMode="auto">
          <a:xfrm>
            <a:off x="6324600" y="3733800"/>
            <a:ext cx="1079500" cy="431800"/>
          </a:xfrm>
          <a:prstGeom prst="ellipse">
            <a:avLst/>
          </a:prstGeom>
          <a:noFill/>
          <a:ln w="25400">
            <a:solidFill>
              <a:srgbClr val="FFD28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324600" y="4419600"/>
            <a:ext cx="1079500" cy="433387"/>
          </a:xfrm>
          <a:prstGeom prst="ellipse">
            <a:avLst/>
          </a:prstGeom>
          <a:noFill/>
          <a:ln w="25400">
            <a:solidFill>
              <a:srgbClr val="C48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Oval 27"/>
          <p:cNvSpPr>
            <a:spLocks noChangeArrowheads="1"/>
          </p:cNvSpPr>
          <p:nvPr/>
        </p:nvSpPr>
        <p:spPr bwMode="auto">
          <a:xfrm>
            <a:off x="6324600" y="2971800"/>
            <a:ext cx="1079500" cy="433387"/>
          </a:xfrm>
          <a:prstGeom prst="ellipse">
            <a:avLst/>
          </a:prstGeom>
          <a:noFill/>
          <a:ln w="25400">
            <a:solidFill>
              <a:srgbClr val="CC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or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6650" y="3684588"/>
            <a:ext cx="8007350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49288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C4810"/>
                </a:solidFill>
                <a:ea typeface="ＭＳ Ｐゴシック" pitchFamily="1" charset="-128"/>
              </a:rPr>
              <a:t>Which women were more likely to be worried?</a:t>
            </a:r>
            <a:endParaRPr lang="en-US" sz="3600" dirty="0" smtClean="0">
              <a:solidFill>
                <a:srgbClr val="FC4810"/>
              </a:solidFill>
              <a:ea typeface="ＭＳ Ｐゴシック" pitchFamily="1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5880100"/>
            <a:ext cx="5645150" cy="901700"/>
            <a:chOff x="54" y="3678"/>
            <a:chExt cx="3713" cy="594"/>
          </a:xfrm>
        </p:grpSpPr>
        <p:pic>
          <p:nvPicPr>
            <p:cNvPr id="13321" name="Picture 5" descr="Cerviva-cmyk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" y="3678"/>
              <a:ext cx="1290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6" descr="Cerviva-strap-lin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75" y="4122"/>
              <a:ext cx="289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55303" name="Group 7"/>
          <p:cNvGraphicFramePr>
            <a:graphicFrameLocks noGrp="1"/>
          </p:cNvGraphicFramePr>
          <p:nvPr/>
        </p:nvGraphicFramePr>
        <p:xfrm>
          <a:off x="179512" y="1447800"/>
          <a:ext cx="8964488" cy="7880103"/>
        </p:xfrm>
        <a:graphic>
          <a:graphicData uri="http://schemas.openxmlformats.org/drawingml/2006/table">
            <a:tbl>
              <a:tblPr/>
              <a:tblGrid>
                <a:gridCol w="4316288"/>
                <a:gridCol w="4648200"/>
              </a:tblGrid>
              <a:tr h="1661160">
                <a:tc gridSpan="2">
                  <a:txBody>
                    <a:bodyPr/>
                    <a:lstStyle/>
                    <a:p>
                      <a:r>
                        <a:rPr lang="en-GB" sz="2000" i="1" dirty="0" smtClean="0">
                          <a:solidFill>
                            <a:srgbClr val="FF0000"/>
                          </a:solidFill>
                        </a:rPr>
                        <a:t>General Health</a:t>
                      </a:r>
                    </a:p>
                    <a:p>
                      <a:pPr marL="179388" indent="-1793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Font typeface="Arial" pitchFamily="34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lang="en-GB" sz="2000" dirty="0" smtClean="0">
                          <a:solidFill>
                            <a:srgbClr val="400080"/>
                          </a:solidFill>
                        </a:rPr>
                        <a:t>Women</a:t>
                      </a:r>
                      <a:r>
                        <a:rPr lang="en-GB" sz="2000" baseline="0" dirty="0" smtClean="0">
                          <a:solidFill>
                            <a:srgbClr val="400080"/>
                          </a:solidFill>
                        </a:rPr>
                        <a:t> that were cohabiting (living with partner) (63%)</a:t>
                      </a:r>
                      <a:r>
                        <a:rPr lang="en-GB" sz="2000" dirty="0" smtClean="0">
                          <a:solidFill>
                            <a:srgbClr val="400080"/>
                          </a:solidFill>
                        </a:rPr>
                        <a:t> and those that reported having or had depression in the past (73%) more likely to be concerned about their general health </a:t>
                      </a:r>
                    </a:p>
                    <a:p>
                      <a:pPr marL="179388" indent="-1793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Font typeface="Arial" pitchFamily="34" charset="0"/>
                        <a:buChar char="•"/>
                        <a:tabLst>
                          <a:tab pos="179388" algn="l"/>
                        </a:tabLst>
                      </a:pPr>
                      <a:endParaRPr lang="en-GB" sz="2000" dirty="0" smtClean="0">
                        <a:solidFill>
                          <a:srgbClr val="400080"/>
                        </a:solidFill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4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C481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Cervical Cancer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Char char="•"/>
                        <a:tabLst>
                          <a:tab pos="171450" algn="l"/>
                        </a:tabLst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Prevalence of worries did not vary socio-demographic characteristics 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having had another colposcopy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 typeface="Arial" pitchFamily="34" charset="0"/>
                        <a:buNone/>
                        <a:tabLst>
                          <a:tab pos="171450" algn="l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endParaRPr kumimoji="0" lang="en-GB" altLang="zh-CN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C481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Fertility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  <a:defRPr/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Worries</a:t>
                      </a: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about having sex did not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 vary by socio-demographic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 characteristics or prior colposcopy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endParaRPr kumimoji="0" lang="en-GB" altLang="zh-CN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endParaRPr kumimoji="0" lang="en-GB" altLang="zh-CN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endParaRPr kumimoji="0" lang="en-GB" altLang="zh-CN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C481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Char char="•"/>
                        <a:tabLst>
                          <a:tab pos="171450" algn="l"/>
                        </a:tabLst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Worries</a:t>
                      </a: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about having sex did not vary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 by socio-demographic characteristics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 or prior colposcopy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r>
                        <a:rPr kumimoji="0" lang="en-GB" altLang="zh-CN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008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D0C"/>
                        </a:buClr>
                        <a:buSzTx/>
                        <a:buFontTx/>
                        <a:buNone/>
                        <a:tabLst>
                          <a:tab pos="171450" algn="l"/>
                        </a:tabLst>
                      </a:pPr>
                      <a:endParaRPr kumimoji="0" lang="en-GB" altLang="zh-CN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008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914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i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925</Words>
  <Application>Microsoft Office PowerPoint</Application>
  <PresentationFormat>On-screen Show (4:3)</PresentationFormat>
  <Paragraphs>176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2_Blank Presentation</vt:lpstr>
      <vt:lpstr>Psychological after-effects of colposcopy: prevalence of worries, anxiety and depression at 4 months</vt:lpstr>
      <vt:lpstr>Background</vt:lpstr>
      <vt:lpstr>Aims</vt:lpstr>
      <vt:lpstr>Methods</vt:lpstr>
      <vt:lpstr>Situation in Ireland</vt:lpstr>
      <vt:lpstr>Participants</vt:lpstr>
      <vt:lpstr>Participants</vt:lpstr>
      <vt:lpstr>Overall prevalence of worries</vt:lpstr>
      <vt:lpstr>Which women were more likely to be worried?</vt:lpstr>
      <vt:lpstr>Prevalence of clinically significant anxiety and depression</vt:lpstr>
      <vt:lpstr>Anxiety</vt:lpstr>
      <vt:lpstr>Depression</vt:lpstr>
      <vt:lpstr>Conclusions</vt:lpstr>
      <vt:lpstr>Future plans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after-effects of colposcopy: prevalence of worries, anxiety and depression at 4 months</dc:title>
  <dc:creator>Linda Sharp</dc:creator>
  <cp:lastModifiedBy>cocallaghan</cp:lastModifiedBy>
  <cp:revision>86</cp:revision>
  <dcterms:created xsi:type="dcterms:W3CDTF">2006-08-16T00:00:00Z</dcterms:created>
  <dcterms:modified xsi:type="dcterms:W3CDTF">2014-05-02T11:28:25Z</dcterms:modified>
</cp:coreProperties>
</file>