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Lst>
  <p:notesMasterIdLst>
    <p:notesMasterId r:id="rId35"/>
  </p:notesMasterIdLst>
  <p:handoutMasterIdLst>
    <p:handoutMasterId r:id="rId36"/>
  </p:handoutMasterIdLst>
  <p:sldIdLst>
    <p:sldId id="320" r:id="rId3"/>
    <p:sldId id="266" r:id="rId4"/>
    <p:sldId id="322" r:id="rId5"/>
    <p:sldId id="338" r:id="rId6"/>
    <p:sldId id="321" r:id="rId7"/>
    <p:sldId id="344" r:id="rId8"/>
    <p:sldId id="329" r:id="rId9"/>
    <p:sldId id="331" r:id="rId10"/>
    <p:sldId id="332" r:id="rId11"/>
    <p:sldId id="336" r:id="rId12"/>
    <p:sldId id="339" r:id="rId13"/>
    <p:sldId id="342" r:id="rId14"/>
    <p:sldId id="341" r:id="rId15"/>
    <p:sldId id="345" r:id="rId16"/>
    <p:sldId id="346" r:id="rId17"/>
    <p:sldId id="362" r:id="rId18"/>
    <p:sldId id="350" r:id="rId19"/>
    <p:sldId id="351" r:id="rId20"/>
    <p:sldId id="356" r:id="rId21"/>
    <p:sldId id="296" r:id="rId22"/>
    <p:sldId id="301" r:id="rId23"/>
    <p:sldId id="302" r:id="rId24"/>
    <p:sldId id="317" r:id="rId25"/>
    <p:sldId id="355" r:id="rId26"/>
    <p:sldId id="348" r:id="rId27"/>
    <p:sldId id="357" r:id="rId28"/>
    <p:sldId id="358" r:id="rId29"/>
    <p:sldId id="340" r:id="rId30"/>
    <p:sldId id="328" r:id="rId31"/>
    <p:sldId id="324" r:id="rId32"/>
    <p:sldId id="359" r:id="rId33"/>
    <p:sldId id="326" r:id="rId3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8AD8E2-6782-470C-B7E1-ED24E3988884}">
          <p14:sldIdLst>
            <p14:sldId id="320"/>
            <p14:sldId id="266"/>
            <p14:sldId id="322"/>
            <p14:sldId id="338"/>
            <p14:sldId id="321"/>
            <p14:sldId id="344"/>
            <p14:sldId id="329"/>
            <p14:sldId id="331"/>
            <p14:sldId id="332"/>
            <p14:sldId id="336"/>
            <p14:sldId id="339"/>
            <p14:sldId id="342"/>
            <p14:sldId id="341"/>
            <p14:sldId id="345"/>
            <p14:sldId id="346"/>
            <p14:sldId id="362"/>
            <p14:sldId id="350"/>
            <p14:sldId id="351"/>
            <p14:sldId id="356"/>
          </p14:sldIdLst>
        </p14:section>
        <p14:section name="Untitled Section" id="{2FE3735F-7A36-4936-9219-E9E94BD7E672}">
          <p14:sldIdLst>
            <p14:sldId id="296"/>
            <p14:sldId id="301"/>
            <p14:sldId id="302"/>
            <p14:sldId id="317"/>
            <p14:sldId id="355"/>
            <p14:sldId id="348"/>
            <p14:sldId id="357"/>
            <p14:sldId id="358"/>
            <p14:sldId id="340"/>
            <p14:sldId id="328"/>
            <p14:sldId id="324"/>
            <p14:sldId id="359"/>
            <p14:sldId id="3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080"/>
    <a:srgbClr val="009999"/>
    <a:srgbClr val="0033CC"/>
    <a:srgbClr val="9933FF"/>
    <a:srgbClr val="0000FF"/>
    <a:srgbClr val="3333FF"/>
    <a:srgbClr val="F7C9B9"/>
    <a:srgbClr val="FFCC99"/>
    <a:srgbClr val="FFCC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82593" autoAdjust="0"/>
  </p:normalViewPr>
  <p:slideViewPr>
    <p:cSldViewPr snapToGrid="0" showGuides="1">
      <p:cViewPr varScale="1">
        <p:scale>
          <a:sx n="80" d="100"/>
          <a:sy n="80" d="100"/>
        </p:scale>
        <p:origin x="120"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B9C91-82E1-4BE0-94F9-ABEF2BD7EAE7}" type="doc">
      <dgm:prSet loTypeId="urn:microsoft.com/office/officeart/2005/8/layout/radial5" loCatId="cycle" qsTypeId="urn:microsoft.com/office/officeart/2005/8/quickstyle/simple5" qsCatId="simple" csTypeId="urn:microsoft.com/office/officeart/2005/8/colors/accent2_2" csCatId="accent2" phldr="1"/>
      <dgm:spPr/>
      <dgm:t>
        <a:bodyPr/>
        <a:lstStyle/>
        <a:p>
          <a:endParaRPr lang="en-GB"/>
        </a:p>
      </dgm:t>
    </dgm:pt>
    <dgm:pt modelId="{A626C31F-A97F-442D-A0D2-6A4EAAB41AB8}">
      <dgm:prSet phldrT="[Text]" custScaleX="159414" custScaleY="137349"/>
      <dgm:spPr/>
      <dgm:t>
        <a:bodyPr/>
        <a:lstStyle/>
        <a:p>
          <a:endParaRPr lang="en-GB" dirty="0"/>
        </a:p>
      </dgm:t>
    </dgm:pt>
    <dgm:pt modelId="{F888A6D3-6C10-46EC-BE4E-8C9FD746E8F1}" type="parTrans" cxnId="{3C430E42-942A-458A-9B45-82B53AC2FA5A}">
      <dgm:prSet custScaleX="140306" custScaleY="82742"/>
      <dgm:spPr/>
      <dgm:t>
        <a:bodyPr/>
        <a:lstStyle/>
        <a:p>
          <a:endParaRPr lang="en-GB"/>
        </a:p>
      </dgm:t>
    </dgm:pt>
    <dgm:pt modelId="{87EA5FF7-F27A-4A85-AAE6-498632B0BCB8}" type="sibTrans" cxnId="{3C430E42-942A-458A-9B45-82B53AC2FA5A}">
      <dgm:prSet/>
      <dgm:spPr/>
      <dgm:t>
        <a:bodyPr/>
        <a:lstStyle/>
        <a:p>
          <a:endParaRPr lang="en-GB"/>
        </a:p>
      </dgm:t>
    </dgm:pt>
    <dgm:pt modelId="{D8A1C1D2-5878-4DC4-AE5B-D94126DC9C5F}">
      <dgm:prSet phldrT="[Text]" custT="1"/>
      <dgm:spPr>
        <a:solidFill>
          <a:srgbClr val="4D4DB1"/>
        </a:solidFill>
      </dgm:spPr>
      <dgm:t>
        <a:bodyPr/>
        <a:lstStyle/>
        <a:p>
          <a:r>
            <a:rPr lang="en-GB" sz="1800" b="1" dirty="0" smtClean="0"/>
            <a:t>Women vaccinated with 9v vaccine: 2 lifetime screens</a:t>
          </a:r>
          <a:endParaRPr lang="en-GB" sz="1800" b="1" dirty="0"/>
        </a:p>
      </dgm:t>
    </dgm:pt>
    <dgm:pt modelId="{6D308BE8-C3A9-4614-9BB4-1D9E5B069BCE}" type="parTrans" cxnId="{188CD30F-B3C2-4620-BD44-B6E5E1D6C413}">
      <dgm:prSet/>
      <dgm:spPr/>
      <dgm:t>
        <a:bodyPr/>
        <a:lstStyle/>
        <a:p>
          <a:endParaRPr lang="en-GB" dirty="0"/>
        </a:p>
      </dgm:t>
    </dgm:pt>
    <dgm:pt modelId="{82C54222-80D0-4391-882D-AED1F0530970}" type="sibTrans" cxnId="{188CD30F-B3C2-4620-BD44-B6E5E1D6C413}">
      <dgm:prSet/>
      <dgm:spPr/>
      <dgm:t>
        <a:bodyPr/>
        <a:lstStyle/>
        <a:p>
          <a:endParaRPr lang="en-GB"/>
        </a:p>
      </dgm:t>
    </dgm:pt>
    <dgm:pt modelId="{56E06880-E17E-411A-8B87-CA43F0CDC638}">
      <dgm:prSet phldrT="[Text]" custT="1"/>
      <dgm:spPr>
        <a:solidFill>
          <a:srgbClr val="0F9D8F"/>
        </a:solidFill>
      </dgm:spPr>
      <dgm:t>
        <a:bodyPr/>
        <a:lstStyle/>
        <a:p>
          <a:r>
            <a:rPr lang="en-GB" sz="1800" b="1" dirty="0" smtClean="0"/>
            <a:t>Unvaccinated women: 7 lifetime screens</a:t>
          </a:r>
          <a:endParaRPr lang="en-GB" sz="1800" b="1" dirty="0"/>
        </a:p>
      </dgm:t>
    </dgm:pt>
    <dgm:pt modelId="{52CEB709-751E-4848-9E24-F22B2B86EF95}" type="parTrans" cxnId="{79EC9702-0C28-47E8-A262-A86D75F2E3CA}">
      <dgm:prSet/>
      <dgm:spPr/>
      <dgm:t>
        <a:bodyPr/>
        <a:lstStyle/>
        <a:p>
          <a:endParaRPr lang="en-GB" dirty="0"/>
        </a:p>
      </dgm:t>
    </dgm:pt>
    <dgm:pt modelId="{EF1CFA73-2E4E-4987-9B81-99E9CA08B6F7}" type="sibTrans" cxnId="{79EC9702-0C28-47E8-A262-A86D75F2E3CA}">
      <dgm:prSet/>
      <dgm:spPr/>
      <dgm:t>
        <a:bodyPr/>
        <a:lstStyle/>
        <a:p>
          <a:endParaRPr lang="en-GB"/>
        </a:p>
      </dgm:t>
    </dgm:pt>
    <dgm:pt modelId="{85E190AC-B5BB-49ED-A614-A823E62B2B5A}">
      <dgm:prSet phldrT="[Text]" custT="1"/>
      <dgm:spPr>
        <a:solidFill>
          <a:srgbClr val="4D4DB1"/>
        </a:solidFill>
      </dgm:spPr>
      <dgm:t>
        <a:bodyPr/>
        <a:lstStyle/>
        <a:p>
          <a:r>
            <a:rPr lang="en-GB" sz="1800" b="1" dirty="0" smtClean="0"/>
            <a:t>HPV 16/18 vaccinated: 3 lifetime screens</a:t>
          </a:r>
        </a:p>
        <a:p>
          <a:endParaRPr lang="en-GB" sz="1800" dirty="0"/>
        </a:p>
      </dgm:t>
    </dgm:pt>
    <dgm:pt modelId="{27D57882-1833-46CB-B77D-F8943F1801C6}" type="parTrans" cxnId="{55EC9BAB-9D54-470E-B4D4-443BF8F344A9}">
      <dgm:prSet/>
      <dgm:spPr/>
      <dgm:t>
        <a:bodyPr/>
        <a:lstStyle/>
        <a:p>
          <a:endParaRPr lang="en-GB" dirty="0"/>
        </a:p>
      </dgm:t>
    </dgm:pt>
    <dgm:pt modelId="{8D5AAA16-F01F-434B-8288-310BDB348D84}" type="sibTrans" cxnId="{55EC9BAB-9D54-470E-B4D4-443BF8F344A9}">
      <dgm:prSet/>
      <dgm:spPr/>
      <dgm:t>
        <a:bodyPr/>
        <a:lstStyle/>
        <a:p>
          <a:endParaRPr lang="en-GB"/>
        </a:p>
      </dgm:t>
    </dgm:pt>
    <dgm:pt modelId="{574AF4AA-A784-4705-9617-C1C4C2CA59D9}">
      <dgm:prSet phldrT="[Text]"/>
      <dgm:spPr>
        <a:solidFill>
          <a:schemeClr val="accent2">
            <a:lumMod val="60000"/>
            <a:lumOff val="40000"/>
          </a:schemeClr>
        </a:solidFill>
      </dgm:spPr>
      <dgm:t>
        <a:bodyPr/>
        <a:lstStyle/>
        <a:p>
          <a:endParaRPr lang="en-GB" dirty="0"/>
        </a:p>
      </dgm:t>
    </dgm:pt>
    <dgm:pt modelId="{A072EE05-A74B-4FDD-A99F-69A172E65A02}" type="sibTrans" cxnId="{53C9FB4E-4CD7-4C77-9C2F-2D670306483D}">
      <dgm:prSet/>
      <dgm:spPr/>
      <dgm:t>
        <a:bodyPr/>
        <a:lstStyle/>
        <a:p>
          <a:endParaRPr lang="en-GB"/>
        </a:p>
      </dgm:t>
    </dgm:pt>
    <dgm:pt modelId="{0057DC68-4424-4633-988B-B691B5F94C85}" type="parTrans" cxnId="{53C9FB4E-4CD7-4C77-9C2F-2D670306483D}">
      <dgm:prSet/>
      <dgm:spPr/>
      <dgm:t>
        <a:bodyPr/>
        <a:lstStyle/>
        <a:p>
          <a:endParaRPr lang="en-GB"/>
        </a:p>
      </dgm:t>
    </dgm:pt>
    <dgm:pt modelId="{130AA65A-6788-4703-8BAF-568C2442DAE2}" type="pres">
      <dgm:prSet presAssocID="{91FB9C91-82E1-4BE0-94F9-ABEF2BD7EAE7}" presName="Name0" presStyleCnt="0">
        <dgm:presLayoutVars>
          <dgm:chMax val="1"/>
          <dgm:dir/>
          <dgm:animLvl val="ctr"/>
          <dgm:resizeHandles val="exact"/>
        </dgm:presLayoutVars>
      </dgm:prSet>
      <dgm:spPr/>
      <dgm:t>
        <a:bodyPr/>
        <a:lstStyle/>
        <a:p>
          <a:endParaRPr lang="en-GB"/>
        </a:p>
      </dgm:t>
    </dgm:pt>
    <dgm:pt modelId="{8C96A232-DFBD-4203-897D-0587DED7BF0B}" type="pres">
      <dgm:prSet presAssocID="{574AF4AA-A784-4705-9617-C1C4C2CA59D9}" presName="centerShape" presStyleLbl="node0" presStyleIdx="0" presStyleCnt="1" custScaleX="141499" custScaleY="20001"/>
      <dgm:spPr/>
      <dgm:t>
        <a:bodyPr/>
        <a:lstStyle/>
        <a:p>
          <a:endParaRPr lang="en-GB"/>
        </a:p>
      </dgm:t>
    </dgm:pt>
    <dgm:pt modelId="{D69E812E-F2B7-42E9-B3E3-B3F50ED130DF}" type="pres">
      <dgm:prSet presAssocID="{6D308BE8-C3A9-4614-9BB4-1D9E5B069BCE}" presName="parTrans" presStyleLbl="sibTrans2D1" presStyleIdx="0" presStyleCnt="3" custAng="21127004" custScaleX="140306" custScaleY="82742" custLinFactNeighborX="26193" custLinFactNeighborY="-48366"/>
      <dgm:spPr/>
      <dgm:t>
        <a:bodyPr/>
        <a:lstStyle/>
        <a:p>
          <a:endParaRPr lang="en-GB"/>
        </a:p>
      </dgm:t>
    </dgm:pt>
    <dgm:pt modelId="{4D4D8A43-66A0-4365-A369-AA167D4C7AC0}" type="pres">
      <dgm:prSet presAssocID="{6D308BE8-C3A9-4614-9BB4-1D9E5B069BCE}" presName="connectorText" presStyleLbl="sibTrans2D1" presStyleIdx="0" presStyleCnt="3"/>
      <dgm:spPr/>
      <dgm:t>
        <a:bodyPr/>
        <a:lstStyle/>
        <a:p>
          <a:endParaRPr lang="en-GB"/>
        </a:p>
      </dgm:t>
    </dgm:pt>
    <dgm:pt modelId="{E68C1261-A874-454B-AE01-C27DCCECD129}" type="pres">
      <dgm:prSet presAssocID="{D8A1C1D2-5878-4DC4-AE5B-D94126DC9C5F}" presName="node" presStyleLbl="node1" presStyleIdx="0" presStyleCnt="3" custScaleX="149515" custScaleY="114804" custRadScaleRad="99170" custRadScaleInc="8364">
        <dgm:presLayoutVars>
          <dgm:bulletEnabled val="1"/>
        </dgm:presLayoutVars>
      </dgm:prSet>
      <dgm:spPr/>
      <dgm:t>
        <a:bodyPr/>
        <a:lstStyle/>
        <a:p>
          <a:endParaRPr lang="en-GB"/>
        </a:p>
      </dgm:t>
    </dgm:pt>
    <dgm:pt modelId="{A9A8C17C-1134-4EBA-AD42-BC663829FED1}" type="pres">
      <dgm:prSet presAssocID="{52CEB709-751E-4848-9E24-F22B2B86EF95}" presName="parTrans" presStyleLbl="sibTrans2D1" presStyleIdx="1" presStyleCnt="3" custAng="11051757" custScaleX="140306" custScaleY="82742" custLinFactNeighborX="49291" custLinFactNeighborY="-8597"/>
      <dgm:spPr/>
      <dgm:t>
        <a:bodyPr/>
        <a:lstStyle/>
        <a:p>
          <a:endParaRPr lang="en-GB"/>
        </a:p>
      </dgm:t>
    </dgm:pt>
    <dgm:pt modelId="{4E1775EC-A7B5-4995-A641-A3E3B2D87E43}" type="pres">
      <dgm:prSet presAssocID="{52CEB709-751E-4848-9E24-F22B2B86EF95}" presName="connectorText" presStyleLbl="sibTrans2D1" presStyleIdx="1" presStyleCnt="3"/>
      <dgm:spPr/>
      <dgm:t>
        <a:bodyPr/>
        <a:lstStyle/>
        <a:p>
          <a:endParaRPr lang="en-GB"/>
        </a:p>
      </dgm:t>
    </dgm:pt>
    <dgm:pt modelId="{E9D8FEF9-3264-4A3B-B212-23ADD7482154}" type="pres">
      <dgm:prSet presAssocID="{56E06880-E17E-411A-8B87-CA43F0CDC638}" presName="node" presStyleLbl="node1" presStyleIdx="1" presStyleCnt="3" custScaleX="152569" custScaleY="113650" custRadScaleRad="102090" custRadScaleInc="2810">
        <dgm:presLayoutVars>
          <dgm:bulletEnabled val="1"/>
        </dgm:presLayoutVars>
      </dgm:prSet>
      <dgm:spPr/>
      <dgm:t>
        <a:bodyPr/>
        <a:lstStyle/>
        <a:p>
          <a:endParaRPr lang="en-GB"/>
        </a:p>
      </dgm:t>
    </dgm:pt>
    <dgm:pt modelId="{741A7541-361D-4A60-BDC5-7902F6069215}" type="pres">
      <dgm:prSet presAssocID="{27D57882-1833-46CB-B77D-F8943F1801C6}" presName="parTrans" presStyleLbl="sibTrans2D1" presStyleIdx="2" presStyleCnt="3" custAng="11051757" custScaleX="140306" custScaleY="82742" custLinFactNeighborX="-18297" custLinFactNeighborY="-925"/>
      <dgm:spPr/>
      <dgm:t>
        <a:bodyPr/>
        <a:lstStyle/>
        <a:p>
          <a:endParaRPr lang="en-GB"/>
        </a:p>
      </dgm:t>
    </dgm:pt>
    <dgm:pt modelId="{A988D6D0-18D1-4DBF-A4B6-F042880FB636}" type="pres">
      <dgm:prSet presAssocID="{27D57882-1833-46CB-B77D-F8943F1801C6}" presName="connectorText" presStyleLbl="sibTrans2D1" presStyleIdx="2" presStyleCnt="3"/>
      <dgm:spPr/>
      <dgm:t>
        <a:bodyPr/>
        <a:lstStyle/>
        <a:p>
          <a:endParaRPr lang="en-GB"/>
        </a:p>
      </dgm:t>
    </dgm:pt>
    <dgm:pt modelId="{570C216C-371F-4478-9203-A860D9AB0FD4}" type="pres">
      <dgm:prSet presAssocID="{85E190AC-B5BB-49ED-A614-A823E62B2B5A}" presName="node" presStyleLbl="node1" presStyleIdx="2" presStyleCnt="3" custScaleX="152218" custScaleY="114804" custRadScaleRad="98756" custRadScaleInc="-4741">
        <dgm:presLayoutVars>
          <dgm:bulletEnabled val="1"/>
        </dgm:presLayoutVars>
      </dgm:prSet>
      <dgm:spPr/>
      <dgm:t>
        <a:bodyPr/>
        <a:lstStyle/>
        <a:p>
          <a:endParaRPr lang="en-GB"/>
        </a:p>
      </dgm:t>
    </dgm:pt>
  </dgm:ptLst>
  <dgm:cxnLst>
    <dgm:cxn modelId="{188CD30F-B3C2-4620-BD44-B6E5E1D6C413}" srcId="{574AF4AA-A784-4705-9617-C1C4C2CA59D9}" destId="{D8A1C1D2-5878-4DC4-AE5B-D94126DC9C5F}" srcOrd="0" destOrd="0" parTransId="{6D308BE8-C3A9-4614-9BB4-1D9E5B069BCE}" sibTransId="{82C54222-80D0-4391-882D-AED1F0530970}"/>
    <dgm:cxn modelId="{6CDB766D-2F56-483F-BFFC-FC718D73D318}" type="presOf" srcId="{D8A1C1D2-5878-4DC4-AE5B-D94126DC9C5F}" destId="{E68C1261-A874-454B-AE01-C27DCCECD129}" srcOrd="0" destOrd="0" presId="urn:microsoft.com/office/officeart/2005/8/layout/radial5"/>
    <dgm:cxn modelId="{6CF1547E-2EC1-4A7C-8312-23A5CA179DB7}" type="presOf" srcId="{27D57882-1833-46CB-B77D-F8943F1801C6}" destId="{A988D6D0-18D1-4DBF-A4B6-F042880FB636}" srcOrd="1" destOrd="0" presId="urn:microsoft.com/office/officeart/2005/8/layout/radial5"/>
    <dgm:cxn modelId="{53C9FB4E-4CD7-4C77-9C2F-2D670306483D}" srcId="{91FB9C91-82E1-4BE0-94F9-ABEF2BD7EAE7}" destId="{574AF4AA-A784-4705-9617-C1C4C2CA59D9}" srcOrd="0" destOrd="0" parTransId="{0057DC68-4424-4633-988B-B691B5F94C85}" sibTransId="{A072EE05-A74B-4FDD-A99F-69A172E65A02}"/>
    <dgm:cxn modelId="{79EC9702-0C28-47E8-A262-A86D75F2E3CA}" srcId="{574AF4AA-A784-4705-9617-C1C4C2CA59D9}" destId="{56E06880-E17E-411A-8B87-CA43F0CDC638}" srcOrd="1" destOrd="0" parTransId="{52CEB709-751E-4848-9E24-F22B2B86EF95}" sibTransId="{EF1CFA73-2E4E-4987-9B81-99E9CA08B6F7}"/>
    <dgm:cxn modelId="{CE76BB99-D114-4E4A-ABD1-05EB8D5E6856}" type="presOf" srcId="{56E06880-E17E-411A-8B87-CA43F0CDC638}" destId="{E9D8FEF9-3264-4A3B-B212-23ADD7482154}" srcOrd="0" destOrd="0" presId="urn:microsoft.com/office/officeart/2005/8/layout/radial5"/>
    <dgm:cxn modelId="{6F927C3D-95FF-4C14-A4F6-0A288924BE30}" type="presOf" srcId="{85E190AC-B5BB-49ED-A614-A823E62B2B5A}" destId="{570C216C-371F-4478-9203-A860D9AB0FD4}" srcOrd="0" destOrd="0" presId="urn:microsoft.com/office/officeart/2005/8/layout/radial5"/>
    <dgm:cxn modelId="{560B9DD6-F1A7-461E-8CE0-7CC2FE9779F7}" type="presOf" srcId="{574AF4AA-A784-4705-9617-C1C4C2CA59D9}" destId="{8C96A232-DFBD-4203-897D-0587DED7BF0B}" srcOrd="0" destOrd="0" presId="urn:microsoft.com/office/officeart/2005/8/layout/radial5"/>
    <dgm:cxn modelId="{2AFDDD8C-3EC2-44D5-A5F9-AC30504ECD49}" type="presOf" srcId="{6D308BE8-C3A9-4614-9BB4-1D9E5B069BCE}" destId="{4D4D8A43-66A0-4365-A369-AA167D4C7AC0}" srcOrd="1" destOrd="0" presId="urn:microsoft.com/office/officeart/2005/8/layout/radial5"/>
    <dgm:cxn modelId="{13B8B56E-0E95-467B-984A-96058A640455}" type="presOf" srcId="{52CEB709-751E-4848-9E24-F22B2B86EF95}" destId="{4E1775EC-A7B5-4995-A641-A3E3B2D87E43}" srcOrd="1" destOrd="0" presId="urn:microsoft.com/office/officeart/2005/8/layout/radial5"/>
    <dgm:cxn modelId="{CCEE48A9-ADA3-44A1-AAAE-9185B2866C4C}" type="presOf" srcId="{6D308BE8-C3A9-4614-9BB4-1D9E5B069BCE}" destId="{D69E812E-F2B7-42E9-B3E3-B3F50ED130DF}" srcOrd="0" destOrd="0" presId="urn:microsoft.com/office/officeart/2005/8/layout/radial5"/>
    <dgm:cxn modelId="{0C116382-5E9C-410C-A2DE-18EEFBB6C6AF}" type="presOf" srcId="{91FB9C91-82E1-4BE0-94F9-ABEF2BD7EAE7}" destId="{130AA65A-6788-4703-8BAF-568C2442DAE2}" srcOrd="0" destOrd="0" presId="urn:microsoft.com/office/officeart/2005/8/layout/radial5"/>
    <dgm:cxn modelId="{ABEFC166-8AE4-4100-9392-D2C484F1C0EC}" type="presOf" srcId="{27D57882-1833-46CB-B77D-F8943F1801C6}" destId="{741A7541-361D-4A60-BDC5-7902F6069215}" srcOrd="0" destOrd="0" presId="urn:microsoft.com/office/officeart/2005/8/layout/radial5"/>
    <dgm:cxn modelId="{EBD50EBC-356A-431D-8D6E-09A4B40C8136}" type="presOf" srcId="{52CEB709-751E-4848-9E24-F22B2B86EF95}" destId="{A9A8C17C-1134-4EBA-AD42-BC663829FED1}" srcOrd="0" destOrd="0" presId="urn:microsoft.com/office/officeart/2005/8/layout/radial5"/>
    <dgm:cxn modelId="{55EC9BAB-9D54-470E-B4D4-443BF8F344A9}" srcId="{574AF4AA-A784-4705-9617-C1C4C2CA59D9}" destId="{85E190AC-B5BB-49ED-A614-A823E62B2B5A}" srcOrd="2" destOrd="0" parTransId="{27D57882-1833-46CB-B77D-F8943F1801C6}" sibTransId="{8D5AAA16-F01F-434B-8288-310BDB348D84}"/>
    <dgm:cxn modelId="{3C430E42-942A-458A-9B45-82B53AC2FA5A}" srcId="{91FB9C91-82E1-4BE0-94F9-ABEF2BD7EAE7}" destId="{A626C31F-A97F-442D-A0D2-6A4EAAB41AB8}" srcOrd="1" destOrd="0" parTransId="{F888A6D3-6C10-46EC-BE4E-8C9FD746E8F1}" sibTransId="{87EA5FF7-F27A-4A85-AAE6-498632B0BCB8}"/>
    <dgm:cxn modelId="{F845B242-3EE9-4F53-863C-F506AD862E07}" type="presParOf" srcId="{130AA65A-6788-4703-8BAF-568C2442DAE2}" destId="{8C96A232-DFBD-4203-897D-0587DED7BF0B}" srcOrd="0" destOrd="0" presId="urn:microsoft.com/office/officeart/2005/8/layout/radial5"/>
    <dgm:cxn modelId="{D5829234-28FF-4968-B4E3-D78473058AF0}" type="presParOf" srcId="{130AA65A-6788-4703-8BAF-568C2442DAE2}" destId="{D69E812E-F2B7-42E9-B3E3-B3F50ED130DF}" srcOrd="1" destOrd="0" presId="urn:microsoft.com/office/officeart/2005/8/layout/radial5"/>
    <dgm:cxn modelId="{9A326011-FF59-4220-8AEE-5AF612126033}" type="presParOf" srcId="{D69E812E-F2B7-42E9-B3E3-B3F50ED130DF}" destId="{4D4D8A43-66A0-4365-A369-AA167D4C7AC0}" srcOrd="0" destOrd="0" presId="urn:microsoft.com/office/officeart/2005/8/layout/radial5"/>
    <dgm:cxn modelId="{EA6430B7-DC12-498B-B54A-AD554E5E6D08}" type="presParOf" srcId="{130AA65A-6788-4703-8BAF-568C2442DAE2}" destId="{E68C1261-A874-454B-AE01-C27DCCECD129}" srcOrd="2" destOrd="0" presId="urn:microsoft.com/office/officeart/2005/8/layout/radial5"/>
    <dgm:cxn modelId="{2CCB0143-3061-4D67-A11F-9C1B787CC9D0}" type="presParOf" srcId="{130AA65A-6788-4703-8BAF-568C2442DAE2}" destId="{A9A8C17C-1134-4EBA-AD42-BC663829FED1}" srcOrd="3" destOrd="0" presId="urn:microsoft.com/office/officeart/2005/8/layout/radial5"/>
    <dgm:cxn modelId="{09C15B7F-EB2C-45E4-B443-5F987CC0587F}" type="presParOf" srcId="{A9A8C17C-1134-4EBA-AD42-BC663829FED1}" destId="{4E1775EC-A7B5-4995-A641-A3E3B2D87E43}" srcOrd="0" destOrd="0" presId="urn:microsoft.com/office/officeart/2005/8/layout/radial5"/>
    <dgm:cxn modelId="{CFFA4755-C0BE-46F0-A8A1-0228DFD2EAF5}" type="presParOf" srcId="{130AA65A-6788-4703-8BAF-568C2442DAE2}" destId="{E9D8FEF9-3264-4A3B-B212-23ADD7482154}" srcOrd="4" destOrd="0" presId="urn:microsoft.com/office/officeart/2005/8/layout/radial5"/>
    <dgm:cxn modelId="{893F1AF1-F0E8-43F2-AF98-81F7EE0C4096}" type="presParOf" srcId="{130AA65A-6788-4703-8BAF-568C2442DAE2}" destId="{741A7541-361D-4A60-BDC5-7902F6069215}" srcOrd="5" destOrd="0" presId="urn:microsoft.com/office/officeart/2005/8/layout/radial5"/>
    <dgm:cxn modelId="{ADAC0B71-1E9A-4914-87AB-D5E7194D6E8F}" type="presParOf" srcId="{741A7541-361D-4A60-BDC5-7902F6069215}" destId="{A988D6D0-18D1-4DBF-A4B6-F042880FB636}" srcOrd="0" destOrd="0" presId="urn:microsoft.com/office/officeart/2005/8/layout/radial5"/>
    <dgm:cxn modelId="{884B1713-09B2-487D-B95D-BFC97FAB8A90}" type="presParOf" srcId="{130AA65A-6788-4703-8BAF-568C2442DAE2}" destId="{570C216C-371F-4478-9203-A860D9AB0FD4}"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1E6F5-F2CA-49F5-BF28-FC7C9AF0E55E}"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GB"/>
        </a:p>
      </dgm:t>
    </dgm:pt>
    <dgm:pt modelId="{DC5090F6-2AE9-48D7-B4B6-4D3D4565ECBE}">
      <dgm:prSet phldrT="[Text]"/>
      <dgm:spPr/>
      <dgm:t>
        <a:bodyPr/>
        <a:lstStyle/>
        <a:p>
          <a:r>
            <a:rPr lang="en-GB" b="1" dirty="0" smtClean="0"/>
            <a:t>Pre-vaccinated cohort</a:t>
          </a:r>
          <a:endParaRPr lang="en-GB" b="1" dirty="0"/>
        </a:p>
      </dgm:t>
    </dgm:pt>
    <dgm:pt modelId="{27C4E800-D93D-4FD7-9E02-3A3040B7BFFE}" type="parTrans" cxnId="{EC560AD4-750B-4927-999B-CEAC0F437BFB}">
      <dgm:prSet/>
      <dgm:spPr/>
      <dgm:t>
        <a:bodyPr/>
        <a:lstStyle/>
        <a:p>
          <a:endParaRPr lang="en-GB"/>
        </a:p>
      </dgm:t>
    </dgm:pt>
    <dgm:pt modelId="{F1D1D19C-4A17-4795-A74E-AA8C266063D7}" type="sibTrans" cxnId="{EC560AD4-750B-4927-999B-CEAC0F437BFB}">
      <dgm:prSet/>
      <dgm:spPr/>
      <dgm:t>
        <a:bodyPr/>
        <a:lstStyle/>
        <a:p>
          <a:endParaRPr lang="en-GB"/>
        </a:p>
      </dgm:t>
    </dgm:pt>
    <dgm:pt modelId="{3F8A8C64-0949-4D3A-A00C-C57753854E11}">
      <dgm:prSet phldrT="[Text]"/>
      <dgm:spPr/>
      <dgm:t>
        <a:bodyPr/>
        <a:lstStyle/>
        <a:p>
          <a:r>
            <a:rPr lang="en-GB" b="1" dirty="0" smtClean="0"/>
            <a:t>6 yrly primary screening (ages 30-72) most cost-effective</a:t>
          </a:r>
          <a:endParaRPr lang="en-GB" b="1" dirty="0"/>
        </a:p>
      </dgm:t>
    </dgm:pt>
    <dgm:pt modelId="{47AB71EC-F6DE-433A-8577-65AF48DC6D93}" type="parTrans" cxnId="{D4000B53-2881-46B6-8783-8FC9983286BA}">
      <dgm:prSet/>
      <dgm:spPr/>
      <dgm:t>
        <a:bodyPr/>
        <a:lstStyle/>
        <a:p>
          <a:endParaRPr lang="en-GB"/>
        </a:p>
      </dgm:t>
    </dgm:pt>
    <dgm:pt modelId="{A55194F9-7302-4F72-A57F-94758A5D1747}" type="sibTrans" cxnId="{D4000B53-2881-46B6-8783-8FC9983286BA}">
      <dgm:prSet/>
      <dgm:spPr/>
      <dgm:t>
        <a:bodyPr/>
        <a:lstStyle/>
        <a:p>
          <a:endParaRPr lang="en-GB"/>
        </a:p>
      </dgm:t>
    </dgm:pt>
    <dgm:pt modelId="{893A5109-24AF-4309-BCF9-51E162BBA29F}">
      <dgm:prSet phldrT="[Text]"/>
      <dgm:spPr/>
      <dgm:t>
        <a:bodyPr/>
        <a:lstStyle/>
        <a:p>
          <a:r>
            <a:rPr lang="en-GB" b="1" dirty="0" smtClean="0"/>
            <a:t>8 screens in a woman’s lifetime</a:t>
          </a:r>
          <a:endParaRPr lang="en-GB" b="1" dirty="0"/>
        </a:p>
      </dgm:t>
    </dgm:pt>
    <dgm:pt modelId="{C0C426B6-0D6B-4087-BD17-493DD8DE482F}" type="parTrans" cxnId="{CAF56035-3D10-459C-B916-ACA7E530FEF0}">
      <dgm:prSet/>
      <dgm:spPr/>
      <dgm:t>
        <a:bodyPr/>
        <a:lstStyle/>
        <a:p>
          <a:endParaRPr lang="en-GB"/>
        </a:p>
      </dgm:t>
    </dgm:pt>
    <dgm:pt modelId="{0A426344-AEA7-48C8-89C7-0149B115DF7A}" type="sibTrans" cxnId="{CAF56035-3D10-459C-B916-ACA7E530FEF0}">
      <dgm:prSet/>
      <dgm:spPr/>
      <dgm:t>
        <a:bodyPr/>
        <a:lstStyle/>
        <a:p>
          <a:endParaRPr lang="en-GB"/>
        </a:p>
      </dgm:t>
    </dgm:pt>
    <dgm:pt modelId="{07F1F541-C7DA-40EA-A333-05AD60CEAF27}">
      <dgm:prSet phldrT="[Text]"/>
      <dgm:spPr/>
      <dgm:t>
        <a:bodyPr/>
        <a:lstStyle/>
        <a:p>
          <a:r>
            <a:rPr lang="en-GB" b="1" dirty="0" smtClean="0"/>
            <a:t>Vaccinated cohort</a:t>
          </a:r>
          <a:endParaRPr lang="en-GB" b="1" dirty="0"/>
        </a:p>
      </dgm:t>
    </dgm:pt>
    <dgm:pt modelId="{52F8D805-9569-437A-B98A-7F8DD0DD9840}" type="parTrans" cxnId="{7EFFEAB9-6239-4178-B4DD-3A2850868052}">
      <dgm:prSet/>
      <dgm:spPr/>
      <dgm:t>
        <a:bodyPr/>
        <a:lstStyle/>
        <a:p>
          <a:endParaRPr lang="en-GB"/>
        </a:p>
      </dgm:t>
    </dgm:pt>
    <dgm:pt modelId="{0B58B008-E67F-44CA-BA38-4BBE12FEA286}" type="sibTrans" cxnId="{7EFFEAB9-6239-4178-B4DD-3A2850868052}">
      <dgm:prSet/>
      <dgm:spPr/>
      <dgm:t>
        <a:bodyPr/>
        <a:lstStyle/>
        <a:p>
          <a:endParaRPr lang="en-GB"/>
        </a:p>
      </dgm:t>
    </dgm:pt>
    <dgm:pt modelId="{713E37A2-B52F-4BF3-B77C-72897691C908}">
      <dgm:prSet phldrT="[Text]"/>
      <dgm:spPr/>
      <dgm:t>
        <a:bodyPr/>
        <a:lstStyle/>
        <a:p>
          <a:r>
            <a:rPr lang="en-GB" b="1" dirty="0" smtClean="0"/>
            <a:t>Primary screening BUT with smaller age range (35-59 yrs) and longer screening intervals (12 years)</a:t>
          </a:r>
          <a:endParaRPr lang="en-GB" b="1" dirty="0"/>
        </a:p>
      </dgm:t>
    </dgm:pt>
    <dgm:pt modelId="{6E3BC864-791F-4D91-96E0-36A1E6B94490}" type="parTrans" cxnId="{ECB4F7E7-F519-4F40-84C4-FEE66FFBCA77}">
      <dgm:prSet/>
      <dgm:spPr/>
      <dgm:t>
        <a:bodyPr/>
        <a:lstStyle/>
        <a:p>
          <a:endParaRPr lang="en-GB"/>
        </a:p>
      </dgm:t>
    </dgm:pt>
    <dgm:pt modelId="{A868053B-FC57-4C99-813F-FE5535EB17E0}" type="sibTrans" cxnId="{ECB4F7E7-F519-4F40-84C4-FEE66FFBCA77}">
      <dgm:prSet/>
      <dgm:spPr/>
      <dgm:t>
        <a:bodyPr/>
        <a:lstStyle/>
        <a:p>
          <a:endParaRPr lang="en-GB"/>
        </a:p>
      </dgm:t>
    </dgm:pt>
    <dgm:pt modelId="{422F5C6F-C758-4B01-85D8-648951C4BE40}">
      <dgm:prSet phldrT="[Text]"/>
      <dgm:spPr/>
      <dgm:t>
        <a:bodyPr/>
        <a:lstStyle/>
        <a:p>
          <a:r>
            <a:rPr lang="en-GB" b="1" dirty="0" smtClean="0"/>
            <a:t>3 screens in  woman’s lifetime</a:t>
          </a:r>
          <a:endParaRPr lang="en-GB" b="1" dirty="0"/>
        </a:p>
      </dgm:t>
    </dgm:pt>
    <dgm:pt modelId="{E528C46D-1D99-4E79-8D22-A7FBA19688EA}" type="parTrans" cxnId="{39D4D98E-B21F-4963-9D4E-F9C80D1AD484}">
      <dgm:prSet/>
      <dgm:spPr/>
      <dgm:t>
        <a:bodyPr/>
        <a:lstStyle/>
        <a:p>
          <a:endParaRPr lang="en-GB"/>
        </a:p>
      </dgm:t>
    </dgm:pt>
    <dgm:pt modelId="{64F3B744-ABFD-4A24-8938-67DA13A24F45}" type="sibTrans" cxnId="{39D4D98E-B21F-4963-9D4E-F9C80D1AD484}">
      <dgm:prSet/>
      <dgm:spPr/>
      <dgm:t>
        <a:bodyPr/>
        <a:lstStyle/>
        <a:p>
          <a:endParaRPr lang="en-GB"/>
        </a:p>
      </dgm:t>
    </dgm:pt>
    <dgm:pt modelId="{B685EB8C-F9B0-4C94-91CD-C927233E4A96}">
      <dgm:prSet phldrT="[Text]"/>
      <dgm:spPr/>
      <dgm:t>
        <a:bodyPr/>
        <a:lstStyle/>
        <a:p>
          <a:r>
            <a:rPr lang="en-GB" b="1" dirty="0" smtClean="0"/>
            <a:t>Herd immunity ‘level’</a:t>
          </a:r>
          <a:endParaRPr lang="en-GB" b="1" dirty="0"/>
        </a:p>
      </dgm:t>
    </dgm:pt>
    <dgm:pt modelId="{79908300-0462-4BCA-900D-D8C9E38BDB9B}" type="parTrans" cxnId="{F873B5D7-F6E7-4099-8016-A7B94F68D46A}">
      <dgm:prSet/>
      <dgm:spPr/>
      <dgm:t>
        <a:bodyPr/>
        <a:lstStyle/>
        <a:p>
          <a:endParaRPr lang="en-GB"/>
        </a:p>
      </dgm:t>
    </dgm:pt>
    <dgm:pt modelId="{E2CA02F6-5AE9-45E1-AFB0-117E9C386CD2}" type="sibTrans" cxnId="{F873B5D7-F6E7-4099-8016-A7B94F68D46A}">
      <dgm:prSet/>
      <dgm:spPr/>
      <dgm:t>
        <a:bodyPr/>
        <a:lstStyle/>
        <a:p>
          <a:endParaRPr lang="en-GB"/>
        </a:p>
      </dgm:t>
    </dgm:pt>
    <dgm:pt modelId="{6E0E8839-D5C9-4F6C-9B80-A2881BBA27D5}">
      <dgm:prSet phldrT="[Text]"/>
      <dgm:spPr/>
      <dgm:t>
        <a:bodyPr/>
        <a:lstStyle/>
        <a:p>
          <a:r>
            <a:rPr lang="en-GB" b="1" dirty="0" smtClean="0"/>
            <a:t>Different herd immunity levels assumed: 0%, 25%, 50%, 75%, 100%</a:t>
          </a:r>
          <a:endParaRPr lang="en-GB" b="1" dirty="0"/>
        </a:p>
      </dgm:t>
    </dgm:pt>
    <dgm:pt modelId="{31FF3117-8CC6-433C-A7FF-EB86E30D9A3C}" type="parTrans" cxnId="{0FE2CF58-A6A3-4100-8C91-1F5EAC1EC3EA}">
      <dgm:prSet/>
      <dgm:spPr/>
      <dgm:t>
        <a:bodyPr/>
        <a:lstStyle/>
        <a:p>
          <a:endParaRPr lang="en-GB"/>
        </a:p>
      </dgm:t>
    </dgm:pt>
    <dgm:pt modelId="{6EACF910-CDC4-4C95-AF07-CB330F00FB08}" type="sibTrans" cxnId="{0FE2CF58-A6A3-4100-8C91-1F5EAC1EC3EA}">
      <dgm:prSet/>
      <dgm:spPr/>
      <dgm:t>
        <a:bodyPr/>
        <a:lstStyle/>
        <a:p>
          <a:endParaRPr lang="en-GB"/>
        </a:p>
      </dgm:t>
    </dgm:pt>
    <dgm:pt modelId="{04736445-F47F-4DB4-A11C-43FD36C8C520}">
      <dgm:prSet phldrT="[Text]"/>
      <dgm:spPr/>
      <dgm:t>
        <a:bodyPr/>
        <a:lstStyle/>
        <a:p>
          <a:r>
            <a:rPr lang="en-GB" b="1" dirty="0" smtClean="0"/>
            <a:t>Herd immunity of &gt;=50% - screening intensity becomes cost-effective for unvaccinated women </a:t>
          </a:r>
          <a:endParaRPr lang="en-GB" b="1" dirty="0"/>
        </a:p>
      </dgm:t>
    </dgm:pt>
    <dgm:pt modelId="{A59D6F5E-F209-4031-84FE-8B9B868EF1F5}" type="parTrans" cxnId="{AFDED866-8CDC-48FF-A7F4-F9C70F7BC49F}">
      <dgm:prSet/>
      <dgm:spPr/>
      <dgm:t>
        <a:bodyPr/>
        <a:lstStyle/>
        <a:p>
          <a:endParaRPr lang="en-GB"/>
        </a:p>
      </dgm:t>
    </dgm:pt>
    <dgm:pt modelId="{C3A71E31-FD30-48C3-97CB-2F51E79DCA0A}" type="sibTrans" cxnId="{AFDED866-8CDC-48FF-A7F4-F9C70F7BC49F}">
      <dgm:prSet/>
      <dgm:spPr/>
      <dgm:t>
        <a:bodyPr/>
        <a:lstStyle/>
        <a:p>
          <a:endParaRPr lang="en-GB"/>
        </a:p>
      </dgm:t>
    </dgm:pt>
    <dgm:pt modelId="{21C585AC-C452-4A3E-A98D-E07AAC0ABFF5}" type="pres">
      <dgm:prSet presAssocID="{6061E6F5-F2CA-49F5-BF28-FC7C9AF0E55E}" presName="theList" presStyleCnt="0">
        <dgm:presLayoutVars>
          <dgm:dir/>
          <dgm:animLvl val="lvl"/>
          <dgm:resizeHandles val="exact"/>
        </dgm:presLayoutVars>
      </dgm:prSet>
      <dgm:spPr/>
      <dgm:t>
        <a:bodyPr/>
        <a:lstStyle/>
        <a:p>
          <a:endParaRPr lang="en-GB"/>
        </a:p>
      </dgm:t>
    </dgm:pt>
    <dgm:pt modelId="{248696B3-AB68-4BCD-8ECB-FE9815EA1F85}" type="pres">
      <dgm:prSet presAssocID="{DC5090F6-2AE9-48D7-B4B6-4D3D4565ECBE}" presName="compNode" presStyleCnt="0"/>
      <dgm:spPr/>
      <dgm:t>
        <a:bodyPr/>
        <a:lstStyle/>
        <a:p>
          <a:endParaRPr lang="en-GB"/>
        </a:p>
      </dgm:t>
    </dgm:pt>
    <dgm:pt modelId="{EB21C575-5262-46E7-A0F9-1B8177771503}" type="pres">
      <dgm:prSet presAssocID="{DC5090F6-2AE9-48D7-B4B6-4D3D4565ECBE}" presName="aNode" presStyleLbl="bgShp" presStyleIdx="0" presStyleCnt="3"/>
      <dgm:spPr/>
      <dgm:t>
        <a:bodyPr/>
        <a:lstStyle/>
        <a:p>
          <a:endParaRPr lang="en-GB"/>
        </a:p>
      </dgm:t>
    </dgm:pt>
    <dgm:pt modelId="{42C0215E-5FD3-4F92-83BB-949F95E56AF1}" type="pres">
      <dgm:prSet presAssocID="{DC5090F6-2AE9-48D7-B4B6-4D3D4565ECBE}" presName="textNode" presStyleLbl="bgShp" presStyleIdx="0" presStyleCnt="3"/>
      <dgm:spPr/>
      <dgm:t>
        <a:bodyPr/>
        <a:lstStyle/>
        <a:p>
          <a:endParaRPr lang="en-GB"/>
        </a:p>
      </dgm:t>
    </dgm:pt>
    <dgm:pt modelId="{FC7887C7-8917-47B8-A6C2-CC4FC2718529}" type="pres">
      <dgm:prSet presAssocID="{DC5090F6-2AE9-48D7-B4B6-4D3D4565ECBE}" presName="compChildNode" presStyleCnt="0"/>
      <dgm:spPr/>
      <dgm:t>
        <a:bodyPr/>
        <a:lstStyle/>
        <a:p>
          <a:endParaRPr lang="en-GB"/>
        </a:p>
      </dgm:t>
    </dgm:pt>
    <dgm:pt modelId="{B7ED8429-7209-47FD-8FA1-217C854780F6}" type="pres">
      <dgm:prSet presAssocID="{DC5090F6-2AE9-48D7-B4B6-4D3D4565ECBE}" presName="theInnerList" presStyleCnt="0"/>
      <dgm:spPr/>
      <dgm:t>
        <a:bodyPr/>
        <a:lstStyle/>
        <a:p>
          <a:endParaRPr lang="en-GB"/>
        </a:p>
      </dgm:t>
    </dgm:pt>
    <dgm:pt modelId="{3190EAE8-EAFA-40E0-924B-38B6A8FA2BC5}" type="pres">
      <dgm:prSet presAssocID="{3F8A8C64-0949-4D3A-A00C-C57753854E11}" presName="childNode" presStyleLbl="node1" presStyleIdx="0" presStyleCnt="6">
        <dgm:presLayoutVars>
          <dgm:bulletEnabled val="1"/>
        </dgm:presLayoutVars>
      </dgm:prSet>
      <dgm:spPr/>
      <dgm:t>
        <a:bodyPr/>
        <a:lstStyle/>
        <a:p>
          <a:endParaRPr lang="en-GB"/>
        </a:p>
      </dgm:t>
    </dgm:pt>
    <dgm:pt modelId="{839EC7DB-66F5-4226-84B9-D8C073847511}" type="pres">
      <dgm:prSet presAssocID="{3F8A8C64-0949-4D3A-A00C-C57753854E11}" presName="aSpace2" presStyleCnt="0"/>
      <dgm:spPr/>
      <dgm:t>
        <a:bodyPr/>
        <a:lstStyle/>
        <a:p>
          <a:endParaRPr lang="en-GB"/>
        </a:p>
      </dgm:t>
    </dgm:pt>
    <dgm:pt modelId="{6B9B1E81-6621-4154-8E22-8434335D08A1}" type="pres">
      <dgm:prSet presAssocID="{893A5109-24AF-4309-BCF9-51E162BBA29F}" presName="childNode" presStyleLbl="node1" presStyleIdx="1" presStyleCnt="6">
        <dgm:presLayoutVars>
          <dgm:bulletEnabled val="1"/>
        </dgm:presLayoutVars>
      </dgm:prSet>
      <dgm:spPr/>
      <dgm:t>
        <a:bodyPr/>
        <a:lstStyle/>
        <a:p>
          <a:endParaRPr lang="en-GB"/>
        </a:p>
      </dgm:t>
    </dgm:pt>
    <dgm:pt modelId="{C36124A5-BF13-4276-8630-E16AF362469C}" type="pres">
      <dgm:prSet presAssocID="{DC5090F6-2AE9-48D7-B4B6-4D3D4565ECBE}" presName="aSpace" presStyleCnt="0"/>
      <dgm:spPr/>
      <dgm:t>
        <a:bodyPr/>
        <a:lstStyle/>
        <a:p>
          <a:endParaRPr lang="en-GB"/>
        </a:p>
      </dgm:t>
    </dgm:pt>
    <dgm:pt modelId="{7C65C339-AB10-4916-8845-94554D28ABBC}" type="pres">
      <dgm:prSet presAssocID="{07F1F541-C7DA-40EA-A333-05AD60CEAF27}" presName="compNode" presStyleCnt="0"/>
      <dgm:spPr/>
      <dgm:t>
        <a:bodyPr/>
        <a:lstStyle/>
        <a:p>
          <a:endParaRPr lang="en-GB"/>
        </a:p>
      </dgm:t>
    </dgm:pt>
    <dgm:pt modelId="{5A4BAA05-4D22-4505-8705-7BC7A1A25EF6}" type="pres">
      <dgm:prSet presAssocID="{07F1F541-C7DA-40EA-A333-05AD60CEAF27}" presName="aNode" presStyleLbl="bgShp" presStyleIdx="1" presStyleCnt="3"/>
      <dgm:spPr/>
      <dgm:t>
        <a:bodyPr/>
        <a:lstStyle/>
        <a:p>
          <a:endParaRPr lang="en-GB"/>
        </a:p>
      </dgm:t>
    </dgm:pt>
    <dgm:pt modelId="{AC2B92DD-A88B-400E-AF21-7F82CA601AFA}" type="pres">
      <dgm:prSet presAssocID="{07F1F541-C7DA-40EA-A333-05AD60CEAF27}" presName="textNode" presStyleLbl="bgShp" presStyleIdx="1" presStyleCnt="3"/>
      <dgm:spPr/>
      <dgm:t>
        <a:bodyPr/>
        <a:lstStyle/>
        <a:p>
          <a:endParaRPr lang="en-GB"/>
        </a:p>
      </dgm:t>
    </dgm:pt>
    <dgm:pt modelId="{27C6D38C-D39D-4D8A-9121-3974A53363F2}" type="pres">
      <dgm:prSet presAssocID="{07F1F541-C7DA-40EA-A333-05AD60CEAF27}" presName="compChildNode" presStyleCnt="0"/>
      <dgm:spPr/>
      <dgm:t>
        <a:bodyPr/>
        <a:lstStyle/>
        <a:p>
          <a:endParaRPr lang="en-GB"/>
        </a:p>
      </dgm:t>
    </dgm:pt>
    <dgm:pt modelId="{2BF30349-91E1-4CB1-8569-D4B41BC8B094}" type="pres">
      <dgm:prSet presAssocID="{07F1F541-C7DA-40EA-A333-05AD60CEAF27}" presName="theInnerList" presStyleCnt="0"/>
      <dgm:spPr/>
      <dgm:t>
        <a:bodyPr/>
        <a:lstStyle/>
        <a:p>
          <a:endParaRPr lang="en-GB"/>
        </a:p>
      </dgm:t>
    </dgm:pt>
    <dgm:pt modelId="{0AE06CF2-A65A-4845-AD80-F0E1776FCFC3}" type="pres">
      <dgm:prSet presAssocID="{713E37A2-B52F-4BF3-B77C-72897691C908}" presName="childNode" presStyleLbl="node1" presStyleIdx="2" presStyleCnt="6">
        <dgm:presLayoutVars>
          <dgm:bulletEnabled val="1"/>
        </dgm:presLayoutVars>
      </dgm:prSet>
      <dgm:spPr/>
      <dgm:t>
        <a:bodyPr/>
        <a:lstStyle/>
        <a:p>
          <a:endParaRPr lang="en-GB"/>
        </a:p>
      </dgm:t>
    </dgm:pt>
    <dgm:pt modelId="{EEAEFCDC-B352-41B1-A6AD-B11180C6E1B3}" type="pres">
      <dgm:prSet presAssocID="{713E37A2-B52F-4BF3-B77C-72897691C908}" presName="aSpace2" presStyleCnt="0"/>
      <dgm:spPr/>
      <dgm:t>
        <a:bodyPr/>
        <a:lstStyle/>
        <a:p>
          <a:endParaRPr lang="en-GB"/>
        </a:p>
      </dgm:t>
    </dgm:pt>
    <dgm:pt modelId="{19799B4B-11BF-460C-8BC2-98B7C2E9CE97}" type="pres">
      <dgm:prSet presAssocID="{422F5C6F-C758-4B01-85D8-648951C4BE40}" presName="childNode" presStyleLbl="node1" presStyleIdx="3" presStyleCnt="6">
        <dgm:presLayoutVars>
          <dgm:bulletEnabled val="1"/>
        </dgm:presLayoutVars>
      </dgm:prSet>
      <dgm:spPr/>
      <dgm:t>
        <a:bodyPr/>
        <a:lstStyle/>
        <a:p>
          <a:endParaRPr lang="en-GB"/>
        </a:p>
      </dgm:t>
    </dgm:pt>
    <dgm:pt modelId="{887636FE-15E6-4A40-BCCF-390C2A9FAE08}" type="pres">
      <dgm:prSet presAssocID="{07F1F541-C7DA-40EA-A333-05AD60CEAF27}" presName="aSpace" presStyleCnt="0"/>
      <dgm:spPr/>
      <dgm:t>
        <a:bodyPr/>
        <a:lstStyle/>
        <a:p>
          <a:endParaRPr lang="en-GB"/>
        </a:p>
      </dgm:t>
    </dgm:pt>
    <dgm:pt modelId="{D01A18EF-9AF0-4F7A-8459-6C5DBDCEEEFE}" type="pres">
      <dgm:prSet presAssocID="{B685EB8C-F9B0-4C94-91CD-C927233E4A96}" presName="compNode" presStyleCnt="0"/>
      <dgm:spPr/>
      <dgm:t>
        <a:bodyPr/>
        <a:lstStyle/>
        <a:p>
          <a:endParaRPr lang="en-GB"/>
        </a:p>
      </dgm:t>
    </dgm:pt>
    <dgm:pt modelId="{0D5604CB-07C0-458B-BAC6-24B97FF69EAD}" type="pres">
      <dgm:prSet presAssocID="{B685EB8C-F9B0-4C94-91CD-C927233E4A96}" presName="aNode" presStyleLbl="bgShp" presStyleIdx="2" presStyleCnt="3"/>
      <dgm:spPr/>
      <dgm:t>
        <a:bodyPr/>
        <a:lstStyle/>
        <a:p>
          <a:endParaRPr lang="en-GB"/>
        </a:p>
      </dgm:t>
    </dgm:pt>
    <dgm:pt modelId="{7AD20118-2134-496C-9110-00054ACBAB80}" type="pres">
      <dgm:prSet presAssocID="{B685EB8C-F9B0-4C94-91CD-C927233E4A96}" presName="textNode" presStyleLbl="bgShp" presStyleIdx="2" presStyleCnt="3"/>
      <dgm:spPr/>
      <dgm:t>
        <a:bodyPr/>
        <a:lstStyle/>
        <a:p>
          <a:endParaRPr lang="en-GB"/>
        </a:p>
      </dgm:t>
    </dgm:pt>
    <dgm:pt modelId="{86A61C05-8092-401E-BC03-533E18A50B6E}" type="pres">
      <dgm:prSet presAssocID="{B685EB8C-F9B0-4C94-91CD-C927233E4A96}" presName="compChildNode" presStyleCnt="0"/>
      <dgm:spPr/>
      <dgm:t>
        <a:bodyPr/>
        <a:lstStyle/>
        <a:p>
          <a:endParaRPr lang="en-GB"/>
        </a:p>
      </dgm:t>
    </dgm:pt>
    <dgm:pt modelId="{419B8D23-0D32-4A01-9B20-F8B12E76485C}" type="pres">
      <dgm:prSet presAssocID="{B685EB8C-F9B0-4C94-91CD-C927233E4A96}" presName="theInnerList" presStyleCnt="0"/>
      <dgm:spPr/>
      <dgm:t>
        <a:bodyPr/>
        <a:lstStyle/>
        <a:p>
          <a:endParaRPr lang="en-GB"/>
        </a:p>
      </dgm:t>
    </dgm:pt>
    <dgm:pt modelId="{EFA922EC-0F02-4F58-8E82-70F55A6D9C2C}" type="pres">
      <dgm:prSet presAssocID="{6E0E8839-D5C9-4F6C-9B80-A2881BBA27D5}" presName="childNode" presStyleLbl="node1" presStyleIdx="4" presStyleCnt="6">
        <dgm:presLayoutVars>
          <dgm:bulletEnabled val="1"/>
        </dgm:presLayoutVars>
      </dgm:prSet>
      <dgm:spPr/>
      <dgm:t>
        <a:bodyPr/>
        <a:lstStyle/>
        <a:p>
          <a:endParaRPr lang="en-GB"/>
        </a:p>
      </dgm:t>
    </dgm:pt>
    <dgm:pt modelId="{1B665EA8-6D92-496F-BAD7-CEC610CAC571}" type="pres">
      <dgm:prSet presAssocID="{6E0E8839-D5C9-4F6C-9B80-A2881BBA27D5}" presName="aSpace2" presStyleCnt="0"/>
      <dgm:spPr/>
      <dgm:t>
        <a:bodyPr/>
        <a:lstStyle/>
        <a:p>
          <a:endParaRPr lang="en-GB"/>
        </a:p>
      </dgm:t>
    </dgm:pt>
    <dgm:pt modelId="{9C50CF22-FB52-4829-A70A-DF87FF9D13E2}" type="pres">
      <dgm:prSet presAssocID="{04736445-F47F-4DB4-A11C-43FD36C8C520}" presName="childNode" presStyleLbl="node1" presStyleIdx="5" presStyleCnt="6">
        <dgm:presLayoutVars>
          <dgm:bulletEnabled val="1"/>
        </dgm:presLayoutVars>
      </dgm:prSet>
      <dgm:spPr/>
      <dgm:t>
        <a:bodyPr/>
        <a:lstStyle/>
        <a:p>
          <a:endParaRPr lang="en-GB"/>
        </a:p>
      </dgm:t>
    </dgm:pt>
  </dgm:ptLst>
  <dgm:cxnLst>
    <dgm:cxn modelId="{D4000B53-2881-46B6-8783-8FC9983286BA}" srcId="{DC5090F6-2AE9-48D7-B4B6-4D3D4565ECBE}" destId="{3F8A8C64-0949-4D3A-A00C-C57753854E11}" srcOrd="0" destOrd="0" parTransId="{47AB71EC-F6DE-433A-8577-65AF48DC6D93}" sibTransId="{A55194F9-7302-4F72-A57F-94758A5D1747}"/>
    <dgm:cxn modelId="{7EFFEAB9-6239-4178-B4DD-3A2850868052}" srcId="{6061E6F5-F2CA-49F5-BF28-FC7C9AF0E55E}" destId="{07F1F541-C7DA-40EA-A333-05AD60CEAF27}" srcOrd="1" destOrd="0" parTransId="{52F8D805-9569-437A-B98A-7F8DD0DD9840}" sibTransId="{0B58B008-E67F-44CA-BA38-4BBE12FEA286}"/>
    <dgm:cxn modelId="{F873B5D7-F6E7-4099-8016-A7B94F68D46A}" srcId="{6061E6F5-F2CA-49F5-BF28-FC7C9AF0E55E}" destId="{B685EB8C-F9B0-4C94-91CD-C927233E4A96}" srcOrd="2" destOrd="0" parTransId="{79908300-0462-4BCA-900D-D8C9E38BDB9B}" sibTransId="{E2CA02F6-5AE9-45E1-AFB0-117E9C386CD2}"/>
    <dgm:cxn modelId="{4A5934AB-FFB3-4F5E-9D08-B660464A7EC0}" type="presOf" srcId="{DC5090F6-2AE9-48D7-B4B6-4D3D4565ECBE}" destId="{EB21C575-5262-46E7-A0F9-1B8177771503}" srcOrd="0" destOrd="0" presId="urn:microsoft.com/office/officeart/2005/8/layout/lProcess2"/>
    <dgm:cxn modelId="{EB11A5FA-A74C-425F-A539-C4157DC57D0A}" type="presOf" srcId="{07F1F541-C7DA-40EA-A333-05AD60CEAF27}" destId="{AC2B92DD-A88B-400E-AF21-7F82CA601AFA}" srcOrd="1" destOrd="0" presId="urn:microsoft.com/office/officeart/2005/8/layout/lProcess2"/>
    <dgm:cxn modelId="{6F60909C-E78D-46CF-8E0B-9B44C6F50BE5}" type="presOf" srcId="{3F8A8C64-0949-4D3A-A00C-C57753854E11}" destId="{3190EAE8-EAFA-40E0-924B-38B6A8FA2BC5}" srcOrd="0" destOrd="0" presId="urn:microsoft.com/office/officeart/2005/8/layout/lProcess2"/>
    <dgm:cxn modelId="{CA97B12D-E04C-46A7-BEFE-F116E0AD1278}" type="presOf" srcId="{B685EB8C-F9B0-4C94-91CD-C927233E4A96}" destId="{0D5604CB-07C0-458B-BAC6-24B97FF69EAD}" srcOrd="0" destOrd="0" presId="urn:microsoft.com/office/officeart/2005/8/layout/lProcess2"/>
    <dgm:cxn modelId="{ECB4F7E7-F519-4F40-84C4-FEE66FFBCA77}" srcId="{07F1F541-C7DA-40EA-A333-05AD60CEAF27}" destId="{713E37A2-B52F-4BF3-B77C-72897691C908}" srcOrd="0" destOrd="0" parTransId="{6E3BC864-791F-4D91-96E0-36A1E6B94490}" sibTransId="{A868053B-FC57-4C99-813F-FE5535EB17E0}"/>
    <dgm:cxn modelId="{CAF56035-3D10-459C-B916-ACA7E530FEF0}" srcId="{DC5090F6-2AE9-48D7-B4B6-4D3D4565ECBE}" destId="{893A5109-24AF-4309-BCF9-51E162BBA29F}" srcOrd="1" destOrd="0" parTransId="{C0C426B6-0D6B-4087-BD17-493DD8DE482F}" sibTransId="{0A426344-AEA7-48C8-89C7-0149B115DF7A}"/>
    <dgm:cxn modelId="{0FE2CF58-A6A3-4100-8C91-1F5EAC1EC3EA}" srcId="{B685EB8C-F9B0-4C94-91CD-C927233E4A96}" destId="{6E0E8839-D5C9-4F6C-9B80-A2881BBA27D5}" srcOrd="0" destOrd="0" parTransId="{31FF3117-8CC6-433C-A7FF-EB86E30D9A3C}" sibTransId="{6EACF910-CDC4-4C95-AF07-CB330F00FB08}"/>
    <dgm:cxn modelId="{147E2255-601F-4BDB-9083-3E79D86B0BDB}" type="presOf" srcId="{713E37A2-B52F-4BF3-B77C-72897691C908}" destId="{0AE06CF2-A65A-4845-AD80-F0E1776FCFC3}" srcOrd="0" destOrd="0" presId="urn:microsoft.com/office/officeart/2005/8/layout/lProcess2"/>
    <dgm:cxn modelId="{EC560AD4-750B-4927-999B-CEAC0F437BFB}" srcId="{6061E6F5-F2CA-49F5-BF28-FC7C9AF0E55E}" destId="{DC5090F6-2AE9-48D7-B4B6-4D3D4565ECBE}" srcOrd="0" destOrd="0" parTransId="{27C4E800-D93D-4FD7-9E02-3A3040B7BFFE}" sibTransId="{F1D1D19C-4A17-4795-A74E-AA8C266063D7}"/>
    <dgm:cxn modelId="{7589743D-3DE3-4746-BBA5-1D0C369A572B}" type="presOf" srcId="{422F5C6F-C758-4B01-85D8-648951C4BE40}" destId="{19799B4B-11BF-460C-8BC2-98B7C2E9CE97}" srcOrd="0" destOrd="0" presId="urn:microsoft.com/office/officeart/2005/8/layout/lProcess2"/>
    <dgm:cxn modelId="{8C4A4FE0-9D0A-46BF-9218-9B78C4A96226}" type="presOf" srcId="{893A5109-24AF-4309-BCF9-51E162BBA29F}" destId="{6B9B1E81-6621-4154-8E22-8434335D08A1}" srcOrd="0" destOrd="0" presId="urn:microsoft.com/office/officeart/2005/8/layout/lProcess2"/>
    <dgm:cxn modelId="{AFDED866-8CDC-48FF-A7F4-F9C70F7BC49F}" srcId="{B685EB8C-F9B0-4C94-91CD-C927233E4A96}" destId="{04736445-F47F-4DB4-A11C-43FD36C8C520}" srcOrd="1" destOrd="0" parTransId="{A59D6F5E-F209-4031-84FE-8B9B868EF1F5}" sibTransId="{C3A71E31-FD30-48C3-97CB-2F51E79DCA0A}"/>
    <dgm:cxn modelId="{9CABF7A9-1FEB-42EC-877C-2B7E3960A4C5}" type="presOf" srcId="{07F1F541-C7DA-40EA-A333-05AD60CEAF27}" destId="{5A4BAA05-4D22-4505-8705-7BC7A1A25EF6}" srcOrd="0" destOrd="0" presId="urn:microsoft.com/office/officeart/2005/8/layout/lProcess2"/>
    <dgm:cxn modelId="{233E592C-64B8-4429-9E24-7A3141F51413}" type="presOf" srcId="{6061E6F5-F2CA-49F5-BF28-FC7C9AF0E55E}" destId="{21C585AC-C452-4A3E-A98D-E07AAC0ABFF5}" srcOrd="0" destOrd="0" presId="urn:microsoft.com/office/officeart/2005/8/layout/lProcess2"/>
    <dgm:cxn modelId="{57524E95-F5DC-4F86-B884-341D41E640B7}" type="presOf" srcId="{B685EB8C-F9B0-4C94-91CD-C927233E4A96}" destId="{7AD20118-2134-496C-9110-00054ACBAB80}" srcOrd="1" destOrd="0" presId="urn:microsoft.com/office/officeart/2005/8/layout/lProcess2"/>
    <dgm:cxn modelId="{7018F0D8-784A-48B3-9C7B-1F40768C5B2A}" type="presOf" srcId="{04736445-F47F-4DB4-A11C-43FD36C8C520}" destId="{9C50CF22-FB52-4829-A70A-DF87FF9D13E2}" srcOrd="0" destOrd="0" presId="urn:microsoft.com/office/officeart/2005/8/layout/lProcess2"/>
    <dgm:cxn modelId="{984DF6B1-E17E-404B-8923-FB6CE29468CD}" type="presOf" srcId="{6E0E8839-D5C9-4F6C-9B80-A2881BBA27D5}" destId="{EFA922EC-0F02-4F58-8E82-70F55A6D9C2C}" srcOrd="0" destOrd="0" presId="urn:microsoft.com/office/officeart/2005/8/layout/lProcess2"/>
    <dgm:cxn modelId="{39D4D98E-B21F-4963-9D4E-F9C80D1AD484}" srcId="{07F1F541-C7DA-40EA-A333-05AD60CEAF27}" destId="{422F5C6F-C758-4B01-85D8-648951C4BE40}" srcOrd="1" destOrd="0" parTransId="{E528C46D-1D99-4E79-8D22-A7FBA19688EA}" sibTransId="{64F3B744-ABFD-4A24-8938-67DA13A24F45}"/>
    <dgm:cxn modelId="{309F90C8-677C-4BA5-B06C-0D22B7FB3165}" type="presOf" srcId="{DC5090F6-2AE9-48D7-B4B6-4D3D4565ECBE}" destId="{42C0215E-5FD3-4F92-83BB-949F95E56AF1}" srcOrd="1" destOrd="0" presId="urn:microsoft.com/office/officeart/2005/8/layout/lProcess2"/>
    <dgm:cxn modelId="{4D009EB3-EE23-4BAD-9F7B-C6B11B95B721}" type="presParOf" srcId="{21C585AC-C452-4A3E-A98D-E07AAC0ABFF5}" destId="{248696B3-AB68-4BCD-8ECB-FE9815EA1F85}" srcOrd="0" destOrd="0" presId="urn:microsoft.com/office/officeart/2005/8/layout/lProcess2"/>
    <dgm:cxn modelId="{614A50A7-D195-42A7-842D-567AB6987484}" type="presParOf" srcId="{248696B3-AB68-4BCD-8ECB-FE9815EA1F85}" destId="{EB21C575-5262-46E7-A0F9-1B8177771503}" srcOrd="0" destOrd="0" presId="urn:microsoft.com/office/officeart/2005/8/layout/lProcess2"/>
    <dgm:cxn modelId="{977615F1-3832-436B-8102-DFBE57FAFEB4}" type="presParOf" srcId="{248696B3-AB68-4BCD-8ECB-FE9815EA1F85}" destId="{42C0215E-5FD3-4F92-83BB-949F95E56AF1}" srcOrd="1" destOrd="0" presId="urn:microsoft.com/office/officeart/2005/8/layout/lProcess2"/>
    <dgm:cxn modelId="{C7505F5D-67E3-47A6-99F1-08A253485B8D}" type="presParOf" srcId="{248696B3-AB68-4BCD-8ECB-FE9815EA1F85}" destId="{FC7887C7-8917-47B8-A6C2-CC4FC2718529}" srcOrd="2" destOrd="0" presId="urn:microsoft.com/office/officeart/2005/8/layout/lProcess2"/>
    <dgm:cxn modelId="{33A90933-44CB-4F46-8DAC-59DBAE2C43D8}" type="presParOf" srcId="{FC7887C7-8917-47B8-A6C2-CC4FC2718529}" destId="{B7ED8429-7209-47FD-8FA1-217C854780F6}" srcOrd="0" destOrd="0" presId="urn:microsoft.com/office/officeart/2005/8/layout/lProcess2"/>
    <dgm:cxn modelId="{06C999F8-A24E-49A9-8E31-5A0A4BB3D164}" type="presParOf" srcId="{B7ED8429-7209-47FD-8FA1-217C854780F6}" destId="{3190EAE8-EAFA-40E0-924B-38B6A8FA2BC5}" srcOrd="0" destOrd="0" presId="urn:microsoft.com/office/officeart/2005/8/layout/lProcess2"/>
    <dgm:cxn modelId="{4CD2F56E-CC29-47C4-9FF9-6207A88981E6}" type="presParOf" srcId="{B7ED8429-7209-47FD-8FA1-217C854780F6}" destId="{839EC7DB-66F5-4226-84B9-D8C073847511}" srcOrd="1" destOrd="0" presId="urn:microsoft.com/office/officeart/2005/8/layout/lProcess2"/>
    <dgm:cxn modelId="{04C542FA-493D-4DC0-8758-9462A2E7479B}" type="presParOf" srcId="{B7ED8429-7209-47FD-8FA1-217C854780F6}" destId="{6B9B1E81-6621-4154-8E22-8434335D08A1}" srcOrd="2" destOrd="0" presId="urn:microsoft.com/office/officeart/2005/8/layout/lProcess2"/>
    <dgm:cxn modelId="{69635443-7487-4ED3-9C27-A5523D1078DC}" type="presParOf" srcId="{21C585AC-C452-4A3E-A98D-E07AAC0ABFF5}" destId="{C36124A5-BF13-4276-8630-E16AF362469C}" srcOrd="1" destOrd="0" presId="urn:microsoft.com/office/officeart/2005/8/layout/lProcess2"/>
    <dgm:cxn modelId="{90918670-72A7-42CB-A23D-063FA5D6096D}" type="presParOf" srcId="{21C585AC-C452-4A3E-A98D-E07AAC0ABFF5}" destId="{7C65C339-AB10-4916-8845-94554D28ABBC}" srcOrd="2" destOrd="0" presId="urn:microsoft.com/office/officeart/2005/8/layout/lProcess2"/>
    <dgm:cxn modelId="{BAE656D5-5853-478C-A6FB-52CD5E8E3D1B}" type="presParOf" srcId="{7C65C339-AB10-4916-8845-94554D28ABBC}" destId="{5A4BAA05-4D22-4505-8705-7BC7A1A25EF6}" srcOrd="0" destOrd="0" presId="urn:microsoft.com/office/officeart/2005/8/layout/lProcess2"/>
    <dgm:cxn modelId="{940CAF2A-E952-4FED-9291-479F05BA9CBE}" type="presParOf" srcId="{7C65C339-AB10-4916-8845-94554D28ABBC}" destId="{AC2B92DD-A88B-400E-AF21-7F82CA601AFA}" srcOrd="1" destOrd="0" presId="urn:microsoft.com/office/officeart/2005/8/layout/lProcess2"/>
    <dgm:cxn modelId="{AF017CFD-0152-4A5A-BBE5-7BD2AEFCAFDC}" type="presParOf" srcId="{7C65C339-AB10-4916-8845-94554D28ABBC}" destId="{27C6D38C-D39D-4D8A-9121-3974A53363F2}" srcOrd="2" destOrd="0" presId="urn:microsoft.com/office/officeart/2005/8/layout/lProcess2"/>
    <dgm:cxn modelId="{EF6808F8-1E4C-4A1D-AF49-0150AFF6F590}" type="presParOf" srcId="{27C6D38C-D39D-4D8A-9121-3974A53363F2}" destId="{2BF30349-91E1-4CB1-8569-D4B41BC8B094}" srcOrd="0" destOrd="0" presId="urn:microsoft.com/office/officeart/2005/8/layout/lProcess2"/>
    <dgm:cxn modelId="{162E17BB-1DEE-4041-B3F8-830F6C2F47C7}" type="presParOf" srcId="{2BF30349-91E1-4CB1-8569-D4B41BC8B094}" destId="{0AE06CF2-A65A-4845-AD80-F0E1776FCFC3}" srcOrd="0" destOrd="0" presId="urn:microsoft.com/office/officeart/2005/8/layout/lProcess2"/>
    <dgm:cxn modelId="{41F730AA-495C-4726-8D2A-9229DAF03113}" type="presParOf" srcId="{2BF30349-91E1-4CB1-8569-D4B41BC8B094}" destId="{EEAEFCDC-B352-41B1-A6AD-B11180C6E1B3}" srcOrd="1" destOrd="0" presId="urn:microsoft.com/office/officeart/2005/8/layout/lProcess2"/>
    <dgm:cxn modelId="{A8E5BAF7-C768-499A-8FC4-8AA9F95F1FAA}" type="presParOf" srcId="{2BF30349-91E1-4CB1-8569-D4B41BC8B094}" destId="{19799B4B-11BF-460C-8BC2-98B7C2E9CE97}" srcOrd="2" destOrd="0" presId="urn:microsoft.com/office/officeart/2005/8/layout/lProcess2"/>
    <dgm:cxn modelId="{09F41F49-9ABF-47EA-8E2B-54E24478B0B8}" type="presParOf" srcId="{21C585AC-C452-4A3E-A98D-E07AAC0ABFF5}" destId="{887636FE-15E6-4A40-BCCF-390C2A9FAE08}" srcOrd="3" destOrd="0" presId="urn:microsoft.com/office/officeart/2005/8/layout/lProcess2"/>
    <dgm:cxn modelId="{D7865783-8FCC-4103-AF1C-579711D0FAF6}" type="presParOf" srcId="{21C585AC-C452-4A3E-A98D-E07AAC0ABFF5}" destId="{D01A18EF-9AF0-4F7A-8459-6C5DBDCEEEFE}" srcOrd="4" destOrd="0" presId="urn:microsoft.com/office/officeart/2005/8/layout/lProcess2"/>
    <dgm:cxn modelId="{B680F109-034F-415E-952F-4D70EB9DBC7B}" type="presParOf" srcId="{D01A18EF-9AF0-4F7A-8459-6C5DBDCEEEFE}" destId="{0D5604CB-07C0-458B-BAC6-24B97FF69EAD}" srcOrd="0" destOrd="0" presId="urn:microsoft.com/office/officeart/2005/8/layout/lProcess2"/>
    <dgm:cxn modelId="{2CCDED23-42EF-4FF5-99D9-EBA79FC3A110}" type="presParOf" srcId="{D01A18EF-9AF0-4F7A-8459-6C5DBDCEEEFE}" destId="{7AD20118-2134-496C-9110-00054ACBAB80}" srcOrd="1" destOrd="0" presId="urn:microsoft.com/office/officeart/2005/8/layout/lProcess2"/>
    <dgm:cxn modelId="{F29C73CA-E92F-4173-BB56-7CEAB9F900ED}" type="presParOf" srcId="{D01A18EF-9AF0-4F7A-8459-6C5DBDCEEEFE}" destId="{86A61C05-8092-401E-BC03-533E18A50B6E}" srcOrd="2" destOrd="0" presId="urn:microsoft.com/office/officeart/2005/8/layout/lProcess2"/>
    <dgm:cxn modelId="{D71BF8BE-3452-45FD-BDE1-45BBA086D86A}" type="presParOf" srcId="{86A61C05-8092-401E-BC03-533E18A50B6E}" destId="{419B8D23-0D32-4A01-9B20-F8B12E76485C}" srcOrd="0" destOrd="0" presId="urn:microsoft.com/office/officeart/2005/8/layout/lProcess2"/>
    <dgm:cxn modelId="{6DEC7A00-849B-4276-9B12-B8CF5AD10C67}" type="presParOf" srcId="{419B8D23-0D32-4A01-9B20-F8B12E76485C}" destId="{EFA922EC-0F02-4F58-8E82-70F55A6D9C2C}" srcOrd="0" destOrd="0" presId="urn:microsoft.com/office/officeart/2005/8/layout/lProcess2"/>
    <dgm:cxn modelId="{D76EC325-7AB9-4994-A782-454A7413B6E4}" type="presParOf" srcId="{419B8D23-0D32-4A01-9B20-F8B12E76485C}" destId="{1B665EA8-6D92-496F-BAD7-CEC610CAC571}" srcOrd="1" destOrd="0" presId="urn:microsoft.com/office/officeart/2005/8/layout/lProcess2"/>
    <dgm:cxn modelId="{4FE2CF3F-697B-4DA6-8C84-2F52A368BD83}" type="presParOf" srcId="{419B8D23-0D32-4A01-9B20-F8B12E76485C}" destId="{9C50CF22-FB52-4829-A70A-DF87FF9D13E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A232-DFBD-4203-897D-0587DED7BF0B}">
      <dsp:nvSpPr>
        <dsp:cNvPr id="0" name=""/>
        <dsp:cNvSpPr/>
      </dsp:nvSpPr>
      <dsp:spPr>
        <a:xfrm>
          <a:off x="3983337" y="3015199"/>
          <a:ext cx="2096920" cy="296401"/>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GB" sz="1300" kern="1200" dirty="0"/>
        </a:p>
      </dsp:txBody>
      <dsp:txXfrm>
        <a:off x="4290424" y="3058606"/>
        <a:ext cx="1482746" cy="209587"/>
      </dsp:txXfrm>
    </dsp:sp>
    <dsp:sp modelId="{D69E812E-F2B7-42E9-B3E3-B3F50ED130DF}">
      <dsp:nvSpPr>
        <dsp:cNvPr id="0" name=""/>
        <dsp:cNvSpPr/>
      </dsp:nvSpPr>
      <dsp:spPr>
        <a:xfrm rot="16028108">
          <a:off x="4814974" y="1925605"/>
          <a:ext cx="896876" cy="467380"/>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a:off x="4888585" y="2089100"/>
        <a:ext cx="756662" cy="280428"/>
      </dsp:txXfrm>
    </dsp:sp>
    <dsp:sp modelId="{E68C1261-A874-454B-AE01-C27DCCECD129}">
      <dsp:nvSpPr>
        <dsp:cNvPr id="0" name=""/>
        <dsp:cNvSpPr/>
      </dsp:nvSpPr>
      <dsp:spPr>
        <a:xfrm>
          <a:off x="3991870" y="-91413"/>
          <a:ext cx="2483993" cy="1907316"/>
        </a:xfrm>
        <a:prstGeom prst="ellipse">
          <a:avLst/>
        </a:prstGeom>
        <a:solidFill>
          <a:srgbClr val="4D4DB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t>Women vaccinated with 9v vaccine: 2 lifetime screens</a:t>
          </a:r>
          <a:endParaRPr lang="en-GB" sz="1800" b="1" kern="1200" dirty="0"/>
        </a:p>
      </dsp:txBody>
      <dsp:txXfrm>
        <a:off x="4355642" y="187907"/>
        <a:ext cx="1756449" cy="1348676"/>
      </dsp:txXfrm>
    </dsp:sp>
    <dsp:sp modelId="{A9A8C17C-1134-4EBA-AD42-BC663829FED1}">
      <dsp:nvSpPr>
        <dsp:cNvPr id="0" name=""/>
        <dsp:cNvSpPr/>
      </dsp:nvSpPr>
      <dsp:spPr>
        <a:xfrm rot="12847129">
          <a:off x="5557294" y="3240185"/>
          <a:ext cx="661182" cy="467380"/>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a:off x="5685441" y="3372985"/>
        <a:ext cx="520968" cy="280428"/>
      </dsp:txXfrm>
    </dsp:sp>
    <dsp:sp modelId="{E9D8FEF9-3264-4A3B-B212-23ADD7482154}">
      <dsp:nvSpPr>
        <dsp:cNvPr id="0" name=""/>
        <dsp:cNvSpPr/>
      </dsp:nvSpPr>
      <dsp:spPr>
        <a:xfrm>
          <a:off x="5787989" y="3384000"/>
          <a:ext cx="2534731" cy="1888144"/>
        </a:xfrm>
        <a:prstGeom prst="ellipse">
          <a:avLst/>
        </a:prstGeom>
        <a:solidFill>
          <a:srgbClr val="0F9D8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t>Unvaccinated women: 7 lifetime screens</a:t>
          </a:r>
          <a:endParaRPr lang="en-GB" sz="1800" b="1" kern="1200" dirty="0"/>
        </a:p>
      </dsp:txBody>
      <dsp:txXfrm>
        <a:off x="6159192" y="3660512"/>
        <a:ext cx="1792325" cy="1335120"/>
      </dsp:txXfrm>
    </dsp:sp>
    <dsp:sp modelId="{741A7541-361D-4A60-BDC5-7902F6069215}">
      <dsp:nvSpPr>
        <dsp:cNvPr id="0" name=""/>
        <dsp:cNvSpPr/>
      </dsp:nvSpPr>
      <dsp:spPr>
        <a:xfrm rot="19987285">
          <a:off x="4064191" y="3274935"/>
          <a:ext cx="612419" cy="467380"/>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rot="10800000">
        <a:off x="4071765" y="3400106"/>
        <a:ext cx="472205" cy="280428"/>
      </dsp:txXfrm>
    </dsp:sp>
    <dsp:sp modelId="{570C216C-371F-4478-9203-A860D9AB0FD4}">
      <dsp:nvSpPr>
        <dsp:cNvPr id="0" name=""/>
        <dsp:cNvSpPr/>
      </dsp:nvSpPr>
      <dsp:spPr>
        <a:xfrm>
          <a:off x="1834706" y="3374414"/>
          <a:ext cx="2528900" cy="1907316"/>
        </a:xfrm>
        <a:prstGeom prst="ellipse">
          <a:avLst/>
        </a:prstGeom>
        <a:solidFill>
          <a:srgbClr val="4D4DB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t>HPV 16/18 vaccinated: 3 lifetime screens</a:t>
          </a:r>
        </a:p>
        <a:p>
          <a:pPr lvl="0" algn="ctr" defTabSz="800100">
            <a:lnSpc>
              <a:spcPct val="90000"/>
            </a:lnSpc>
            <a:spcBef>
              <a:spcPct val="0"/>
            </a:spcBef>
            <a:spcAft>
              <a:spcPct val="35000"/>
            </a:spcAft>
          </a:pPr>
          <a:endParaRPr lang="en-GB" sz="1800" kern="1200" dirty="0"/>
        </a:p>
      </dsp:txBody>
      <dsp:txXfrm>
        <a:off x="2205055" y="3653734"/>
        <a:ext cx="1788202" cy="1348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1C575-5262-46E7-A0F9-1B8177771503}">
      <dsp:nvSpPr>
        <dsp:cNvPr id="0" name=""/>
        <dsp:cNvSpPr/>
      </dsp:nvSpPr>
      <dsp:spPr>
        <a:xfrm>
          <a:off x="1283" y="0"/>
          <a:ext cx="3337470" cy="471077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GB" sz="3800" b="1" kern="1200" dirty="0" smtClean="0"/>
            <a:t>Pre-vaccinated cohort</a:t>
          </a:r>
          <a:endParaRPr lang="en-GB" sz="3800" b="1" kern="1200" dirty="0"/>
        </a:p>
      </dsp:txBody>
      <dsp:txXfrm>
        <a:off x="1283" y="0"/>
        <a:ext cx="3337470" cy="1413231"/>
      </dsp:txXfrm>
    </dsp:sp>
    <dsp:sp modelId="{3190EAE8-EAFA-40E0-924B-38B6A8FA2BC5}">
      <dsp:nvSpPr>
        <dsp:cNvPr id="0" name=""/>
        <dsp:cNvSpPr/>
      </dsp:nvSpPr>
      <dsp:spPr>
        <a:xfrm>
          <a:off x="335030" y="1414611"/>
          <a:ext cx="2669976" cy="14203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dirty="0" smtClean="0"/>
            <a:t>6 yrly primary screening (ages 30-72) most cost-effective</a:t>
          </a:r>
          <a:endParaRPr lang="en-GB" sz="1800" b="1" kern="1200" dirty="0"/>
        </a:p>
      </dsp:txBody>
      <dsp:txXfrm>
        <a:off x="376631" y="1456212"/>
        <a:ext cx="2586774" cy="1337159"/>
      </dsp:txXfrm>
    </dsp:sp>
    <dsp:sp modelId="{6B9B1E81-6621-4154-8E22-8434335D08A1}">
      <dsp:nvSpPr>
        <dsp:cNvPr id="0" name=""/>
        <dsp:cNvSpPr/>
      </dsp:nvSpPr>
      <dsp:spPr>
        <a:xfrm>
          <a:off x="335030" y="3053489"/>
          <a:ext cx="2669976" cy="1420361"/>
        </a:xfrm>
        <a:prstGeom prst="roundRect">
          <a:avLst>
            <a:gd name="adj" fmla="val 1000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dirty="0" smtClean="0"/>
            <a:t>8 screens in a woman’s lifetime</a:t>
          </a:r>
          <a:endParaRPr lang="en-GB" sz="1800" b="1" kern="1200" dirty="0"/>
        </a:p>
      </dsp:txBody>
      <dsp:txXfrm>
        <a:off x="376631" y="3095090"/>
        <a:ext cx="2586774" cy="1337159"/>
      </dsp:txXfrm>
    </dsp:sp>
    <dsp:sp modelId="{5A4BAA05-4D22-4505-8705-7BC7A1A25EF6}">
      <dsp:nvSpPr>
        <dsp:cNvPr id="0" name=""/>
        <dsp:cNvSpPr/>
      </dsp:nvSpPr>
      <dsp:spPr>
        <a:xfrm>
          <a:off x="3589064" y="0"/>
          <a:ext cx="3337470" cy="471077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GB" sz="3800" b="1" kern="1200" dirty="0" smtClean="0"/>
            <a:t>Vaccinated cohort</a:t>
          </a:r>
          <a:endParaRPr lang="en-GB" sz="3800" b="1" kern="1200" dirty="0"/>
        </a:p>
      </dsp:txBody>
      <dsp:txXfrm>
        <a:off x="3589064" y="0"/>
        <a:ext cx="3337470" cy="1413231"/>
      </dsp:txXfrm>
    </dsp:sp>
    <dsp:sp modelId="{0AE06CF2-A65A-4845-AD80-F0E1776FCFC3}">
      <dsp:nvSpPr>
        <dsp:cNvPr id="0" name=""/>
        <dsp:cNvSpPr/>
      </dsp:nvSpPr>
      <dsp:spPr>
        <a:xfrm>
          <a:off x="3922811" y="1414611"/>
          <a:ext cx="2669976" cy="1420361"/>
        </a:xfrm>
        <a:prstGeom prst="roundRect">
          <a:avLst>
            <a:gd name="adj" fmla="val 1000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dirty="0" smtClean="0"/>
            <a:t>Primary screening BUT with smaller age range (35-59 yrs) and longer screening intervals (12 years)</a:t>
          </a:r>
          <a:endParaRPr lang="en-GB" sz="1800" b="1" kern="1200" dirty="0"/>
        </a:p>
      </dsp:txBody>
      <dsp:txXfrm>
        <a:off x="3964412" y="1456212"/>
        <a:ext cx="2586774" cy="1337159"/>
      </dsp:txXfrm>
    </dsp:sp>
    <dsp:sp modelId="{19799B4B-11BF-460C-8BC2-98B7C2E9CE97}">
      <dsp:nvSpPr>
        <dsp:cNvPr id="0" name=""/>
        <dsp:cNvSpPr/>
      </dsp:nvSpPr>
      <dsp:spPr>
        <a:xfrm>
          <a:off x="3922811" y="3053489"/>
          <a:ext cx="2669976" cy="1420361"/>
        </a:xfrm>
        <a:prstGeom prst="roundRect">
          <a:avLst>
            <a:gd name="adj" fmla="val 1000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dirty="0" smtClean="0"/>
            <a:t>3 screens in  woman’s lifetime</a:t>
          </a:r>
          <a:endParaRPr lang="en-GB" sz="1800" b="1" kern="1200" dirty="0"/>
        </a:p>
      </dsp:txBody>
      <dsp:txXfrm>
        <a:off x="3964412" y="3095090"/>
        <a:ext cx="2586774" cy="1337159"/>
      </dsp:txXfrm>
    </dsp:sp>
    <dsp:sp modelId="{0D5604CB-07C0-458B-BAC6-24B97FF69EAD}">
      <dsp:nvSpPr>
        <dsp:cNvPr id="0" name=""/>
        <dsp:cNvSpPr/>
      </dsp:nvSpPr>
      <dsp:spPr>
        <a:xfrm>
          <a:off x="7176845" y="0"/>
          <a:ext cx="3337470" cy="471077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GB" sz="3800" b="1" kern="1200" dirty="0" smtClean="0"/>
            <a:t>Herd immunity ‘level’</a:t>
          </a:r>
          <a:endParaRPr lang="en-GB" sz="3800" b="1" kern="1200" dirty="0"/>
        </a:p>
      </dsp:txBody>
      <dsp:txXfrm>
        <a:off x="7176845" y="0"/>
        <a:ext cx="3337470" cy="1413231"/>
      </dsp:txXfrm>
    </dsp:sp>
    <dsp:sp modelId="{EFA922EC-0F02-4F58-8E82-70F55A6D9C2C}">
      <dsp:nvSpPr>
        <dsp:cNvPr id="0" name=""/>
        <dsp:cNvSpPr/>
      </dsp:nvSpPr>
      <dsp:spPr>
        <a:xfrm>
          <a:off x="7510592" y="1414611"/>
          <a:ext cx="2669976" cy="1420361"/>
        </a:xfrm>
        <a:prstGeom prst="roundRect">
          <a:avLst>
            <a:gd name="adj" fmla="val 1000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dirty="0" smtClean="0"/>
            <a:t>Different herd immunity levels assumed: 0%, 25%, 50%, 75%, 100%</a:t>
          </a:r>
          <a:endParaRPr lang="en-GB" sz="1800" b="1" kern="1200" dirty="0"/>
        </a:p>
      </dsp:txBody>
      <dsp:txXfrm>
        <a:off x="7552193" y="1456212"/>
        <a:ext cx="2586774" cy="1337159"/>
      </dsp:txXfrm>
    </dsp:sp>
    <dsp:sp modelId="{9C50CF22-FB52-4829-A70A-DF87FF9D13E2}">
      <dsp:nvSpPr>
        <dsp:cNvPr id="0" name=""/>
        <dsp:cNvSpPr/>
      </dsp:nvSpPr>
      <dsp:spPr>
        <a:xfrm>
          <a:off x="7510592" y="3053489"/>
          <a:ext cx="2669976" cy="142036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dirty="0" smtClean="0"/>
            <a:t>Herd immunity of &gt;=50% - screening intensity becomes cost-effective for unvaccinated women </a:t>
          </a:r>
          <a:endParaRPr lang="en-GB" sz="1800" b="1" kern="1200" dirty="0"/>
        </a:p>
      </dsp:txBody>
      <dsp:txXfrm>
        <a:off x="7552193" y="3095090"/>
        <a:ext cx="2586774" cy="133715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C7E79B5-D178-435C-857C-991AD33DCFB8}" type="datetimeFigureOut">
              <a:rPr lang="en-IE" smtClean="0"/>
              <a:t>01/08/2018</a:t>
            </a:fld>
            <a:endParaRPr lang="en-IE"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F202D7B-8556-4C1D-993D-E1998C8FDB57}" type="slidenum">
              <a:rPr lang="en-IE" smtClean="0"/>
              <a:t>‹#›</a:t>
            </a:fld>
            <a:endParaRPr lang="en-IE" dirty="0"/>
          </a:p>
        </p:txBody>
      </p:sp>
    </p:spTree>
    <p:extLst>
      <p:ext uri="{BB962C8B-B14F-4D97-AF65-F5344CB8AC3E}">
        <p14:creationId xmlns:p14="http://schemas.microsoft.com/office/powerpoint/2010/main" val="2366201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1DD8C68-4DE2-4859-8746-AF474051C019}" type="datetimeFigureOut">
              <a:rPr lang="en-IE" smtClean="0"/>
              <a:t>01/08/2018</a:t>
            </a:fld>
            <a:endParaRPr lang="en-IE"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E6068CE-94C8-4D02-B9A0-D1B43F300E6E}" type="slidenum">
              <a:rPr lang="en-IE" smtClean="0"/>
              <a:t>‹#›</a:t>
            </a:fld>
            <a:endParaRPr lang="en-IE" dirty="0"/>
          </a:p>
        </p:txBody>
      </p:sp>
    </p:spTree>
    <p:extLst>
      <p:ext uri="{BB962C8B-B14F-4D97-AF65-F5344CB8AC3E}">
        <p14:creationId xmlns:p14="http://schemas.microsoft.com/office/powerpoint/2010/main" val="76634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a:t>
            </a:r>
            <a:r>
              <a:rPr lang="en-GB" baseline="0" dirty="0" smtClean="0"/>
              <a:t> strategies looked at and different assumptions were made</a:t>
            </a:r>
            <a:endParaRPr lang="en-GB" dirty="0"/>
          </a:p>
        </p:txBody>
      </p:sp>
      <p:sp>
        <p:nvSpPr>
          <p:cNvPr id="4" name="Slide Number Placeholder 3"/>
          <p:cNvSpPr>
            <a:spLocks noGrp="1"/>
          </p:cNvSpPr>
          <p:nvPr>
            <p:ph type="sldNum" sz="quarter" idx="10"/>
          </p:nvPr>
        </p:nvSpPr>
        <p:spPr/>
        <p:txBody>
          <a:bodyPr/>
          <a:lstStyle/>
          <a:p>
            <a:fld id="{5E6068CE-94C8-4D02-B9A0-D1B43F300E6E}" type="slidenum">
              <a:rPr lang="en-IE" smtClean="0"/>
              <a:t>7</a:t>
            </a:fld>
            <a:endParaRPr lang="en-IE" dirty="0"/>
          </a:p>
        </p:txBody>
      </p:sp>
    </p:spTree>
    <p:extLst>
      <p:ext uri="{BB962C8B-B14F-4D97-AF65-F5344CB8AC3E}">
        <p14:creationId xmlns:p14="http://schemas.microsoft.com/office/powerpoint/2010/main" val="415346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long-term duration of cross-protection has not been</a:t>
            </a:r>
          </a:p>
          <a:p>
            <a:r>
              <a:rPr lang="en-GB" sz="1200" b="0" i="0" u="none" strike="noStrike" kern="1200" baseline="0" dirty="0" smtClean="0">
                <a:solidFill>
                  <a:schemeClr val="tx1"/>
                </a:solidFill>
                <a:latin typeface="+mn-lt"/>
                <a:ea typeface="+mn-ea"/>
                <a:cs typeface="+mn-cs"/>
              </a:rPr>
              <a:t>determined</a:t>
            </a:r>
            <a:endParaRPr lang="en-GB" dirty="0"/>
          </a:p>
        </p:txBody>
      </p:sp>
      <p:sp>
        <p:nvSpPr>
          <p:cNvPr id="4" name="Slide Number Placeholder 3"/>
          <p:cNvSpPr>
            <a:spLocks noGrp="1"/>
          </p:cNvSpPr>
          <p:nvPr>
            <p:ph type="sldNum" sz="quarter" idx="10"/>
          </p:nvPr>
        </p:nvSpPr>
        <p:spPr/>
        <p:txBody>
          <a:bodyPr/>
          <a:lstStyle/>
          <a:p>
            <a:fld id="{5E6068CE-94C8-4D02-B9A0-D1B43F300E6E}" type="slidenum">
              <a:rPr lang="en-IE" smtClean="0"/>
              <a:t>12</a:t>
            </a:fld>
            <a:endParaRPr lang="en-IE" dirty="0"/>
          </a:p>
        </p:txBody>
      </p:sp>
    </p:spTree>
    <p:extLst>
      <p:ext uri="{BB962C8B-B14F-4D97-AF65-F5344CB8AC3E}">
        <p14:creationId xmlns:p14="http://schemas.microsoft.com/office/powerpoint/2010/main" val="147582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DEB842B-97A6-4CDE-845D-BCF7824F0C5F}" type="slidenum">
              <a:rPr lang="en-US" smtClean="0">
                <a:solidFill>
                  <a:prstClr val="black"/>
                </a:solidFill>
                <a:latin typeface="Arial" charset="0"/>
              </a:rPr>
              <a:pPr/>
              <a:t>16</a:t>
            </a:fld>
            <a:endParaRPr lang="en-US" dirty="0" smtClean="0">
              <a:solidFill>
                <a:prstClr val="black"/>
              </a:solidFill>
              <a:latin typeface="Arial" charset="0"/>
            </a:endParaRPr>
          </a:p>
        </p:txBody>
      </p:sp>
      <p:sp>
        <p:nvSpPr>
          <p:cNvPr id="35843" name="Rectangle 2"/>
          <p:cNvSpPr>
            <a:spLocks noGrp="1" noRot="1" noChangeAspect="1" noChangeArrowheads="1" noTextEdit="1"/>
          </p:cNvSpPr>
          <p:nvPr>
            <p:ph type="sldImg"/>
          </p:nvPr>
        </p:nvSpPr>
        <p:spPr>
          <a:xfrm>
            <a:off x="90488" y="744538"/>
            <a:ext cx="6616700" cy="3722687"/>
          </a:xfrm>
          <a:ln/>
        </p:spPr>
      </p:sp>
      <p:sp>
        <p:nvSpPr>
          <p:cNvPr id="35844" name="Rectangle 3"/>
          <p:cNvSpPr>
            <a:spLocks noGrp="1" noChangeArrowheads="1"/>
          </p:cNvSpPr>
          <p:nvPr>
            <p:ph type="body" idx="1"/>
          </p:nvPr>
        </p:nvSpPr>
        <p:spPr>
          <a:noFill/>
          <a:ln/>
        </p:spPr>
        <p:txBody>
          <a:bodyPr/>
          <a:lstStyle/>
          <a:p>
            <a:pPr marL="171330" indent="-171330">
              <a:buFont typeface="Arial" panose="020B0604020202020204" pitchFamily="34" charset="0"/>
              <a:buChar char="•"/>
            </a:pPr>
            <a:r>
              <a:rPr lang="en-GB" dirty="0" smtClean="0">
                <a:latin typeface="Arial" charset="0"/>
              </a:rPr>
              <a:t>Since CERVIVA began in 2005, the consortium</a:t>
            </a:r>
            <a:r>
              <a:rPr lang="en-GB" baseline="0" dirty="0" smtClean="0">
                <a:latin typeface="Arial" charset="0"/>
              </a:rPr>
              <a:t> has conducted</a:t>
            </a:r>
            <a:r>
              <a:rPr lang="en-GB" dirty="0" smtClean="0">
                <a:latin typeface="Arial" charset="0"/>
              </a:rPr>
              <a:t> several studies on knowledge</a:t>
            </a:r>
            <a:r>
              <a:rPr lang="en-GB" baseline="0" dirty="0" smtClean="0">
                <a:latin typeface="Arial" charset="0"/>
              </a:rPr>
              <a:t> levels, attitudes and </a:t>
            </a:r>
            <a:r>
              <a:rPr lang="en-GB" dirty="0" smtClean="0">
                <a:latin typeface="Arial" charset="0"/>
              </a:rPr>
              <a:t>psychological</a:t>
            </a:r>
            <a:r>
              <a:rPr lang="en-GB" baseline="0" dirty="0" smtClean="0">
                <a:latin typeface="Arial" charset="0"/>
              </a:rPr>
              <a:t> aspects of cervical cancer screening and HPV infection.</a:t>
            </a:r>
          </a:p>
          <a:p>
            <a:pPr marL="171330" indent="-171330">
              <a:buFont typeface="Arial" panose="020B0604020202020204" pitchFamily="34" charset="0"/>
              <a:buChar char="•"/>
            </a:pPr>
            <a:endParaRPr lang="en-GB" baseline="0" dirty="0" smtClean="0">
              <a:latin typeface="Arial" charset="0"/>
            </a:endParaRPr>
          </a:p>
          <a:p>
            <a:pPr marL="171330" indent="-171330">
              <a:buFont typeface="Arial" panose="020B0604020202020204" pitchFamily="34" charset="0"/>
              <a:buChar char="•"/>
            </a:pPr>
            <a:r>
              <a:rPr lang="en-GB" baseline="0" dirty="0" smtClean="0">
                <a:latin typeface="Arial" charset="0"/>
              </a:rPr>
              <a:t>In 2007, a large national GP survey was conducted to assess </a:t>
            </a:r>
            <a:r>
              <a:rPr lang="en-GB" b="0" baseline="0" dirty="0" smtClean="0">
                <a:latin typeface="Arial" charset="0"/>
              </a:rPr>
              <a:t>GP’s </a:t>
            </a:r>
            <a:r>
              <a:rPr lang="en-GB" altLang="en-US" dirty="0">
                <a:solidFill>
                  <a:srgbClr val="400080"/>
                </a:solidFill>
                <a:latin typeface="Helvetica" pitchFamily="34" charset="0"/>
                <a:cs typeface="Times New Roman" pitchFamily="18" charset="0"/>
              </a:rPr>
              <a:t>KNOWLEDGE, ATTITUDES AND PRACTICES  in relation to cervical screening, HPV testing and HPV vaccination. This work was done my a previous CERVIVA reseracher, Dr Judith McRae. The survey revealed there were </a:t>
            </a:r>
            <a:r>
              <a:rPr lang="en-GB" altLang="en-US" dirty="0" smtClean="0">
                <a:solidFill>
                  <a:srgbClr val="400080"/>
                </a:solidFill>
                <a:latin typeface="Helvetica" pitchFamily="34" charset="0"/>
                <a:cs typeface="Times New Roman" pitchFamily="18" charset="0"/>
              </a:rPr>
              <a:t>significant </a:t>
            </a:r>
            <a:r>
              <a:rPr lang="en-GB" altLang="en-US" dirty="0">
                <a:solidFill>
                  <a:srgbClr val="400080"/>
                </a:solidFill>
                <a:latin typeface="Helvetica" pitchFamily="34" charset="0"/>
                <a:cs typeface="Times New Roman" pitchFamily="18" charset="0"/>
              </a:rPr>
              <a:t>gaps in GP’s knowledge levels and on the back of these findings the ATHENS trial was founded and another previous CERVIVA reseracher Lisa McSherry conduced a qualitative interview study with GPs and PNs in 2011, followed by another national GP survey on knowledge, attitudes and views on cervical screening and HPV, only this time PNs were also survyed.</a:t>
            </a:r>
          </a:p>
          <a:p>
            <a:pPr marL="171330" indent="-171330">
              <a:buFont typeface="Arial" panose="020B0604020202020204" pitchFamily="34" charset="0"/>
              <a:buChar char="•"/>
            </a:pPr>
            <a:endParaRPr lang="en-GB" altLang="en-US" dirty="0">
              <a:solidFill>
                <a:srgbClr val="400080"/>
              </a:solidFill>
              <a:latin typeface="Helvetica" pitchFamily="34" charset="0"/>
              <a:cs typeface="Times New Roman" pitchFamily="18" charset="0"/>
            </a:endParaRPr>
          </a:p>
          <a:p>
            <a:pPr marL="171330" indent="-171330">
              <a:buFont typeface="Arial" panose="020B0604020202020204" pitchFamily="34" charset="0"/>
              <a:buChar char="•"/>
            </a:pPr>
            <a:r>
              <a:rPr lang="en-GB" altLang="en-US" dirty="0">
                <a:solidFill>
                  <a:srgbClr val="400080"/>
                </a:solidFill>
                <a:latin typeface="Helvetica" pitchFamily="34" charset="0"/>
                <a:cs typeface="Times New Roman" pitchFamily="18" charset="0"/>
              </a:rPr>
              <a:t>We have also conducted/Dr McRae a focus group study between 2007-2008 among women across Ireland to explore their knowledge of and attitudes towards cervical screening and HPV infection, testing and vaccination. This was followed by a large nationwide population survey on the same issues</a:t>
            </a:r>
          </a:p>
          <a:p>
            <a:pPr marL="171330" indent="-171330">
              <a:buFont typeface="Arial" panose="020B0604020202020204" pitchFamily="34" charset="0"/>
              <a:buChar char="•"/>
            </a:pPr>
            <a:endParaRPr lang="en-GB" altLang="en-US" dirty="0">
              <a:solidFill>
                <a:srgbClr val="400080"/>
              </a:solidFill>
              <a:latin typeface="Helvetica" pitchFamily="34" charset="0"/>
              <a:cs typeface="Times New Roman" pitchFamily="18" charset="0"/>
            </a:endParaRPr>
          </a:p>
          <a:p>
            <a:pPr marL="171330" indent="-171330">
              <a:buFont typeface="Arial" panose="020B0604020202020204" pitchFamily="34" charset="0"/>
              <a:buChar char="•"/>
            </a:pPr>
            <a:r>
              <a:rPr lang="en-GB" altLang="en-US" dirty="0">
                <a:solidFill>
                  <a:srgbClr val="400080"/>
                </a:solidFill>
                <a:latin typeface="Helvetica" pitchFamily="34" charset="0"/>
                <a:cs typeface="Times New Roman" pitchFamily="18" charset="0"/>
              </a:rPr>
              <a:t>We th</a:t>
            </a:r>
          </a:p>
          <a:p>
            <a:pPr marL="171330" indent="-171330">
              <a:buFont typeface="Arial" panose="020B0604020202020204" pitchFamily="34" charset="0"/>
              <a:buChar char="•"/>
            </a:pPr>
            <a:endParaRPr lang="en-GB" dirty="0">
              <a:solidFill>
                <a:srgbClr val="400080"/>
              </a:solidFill>
              <a:latin typeface="Helvetica" pitchFamily="34" charset="0"/>
              <a:cs typeface="Times New Roman" pitchFamily="18" charset="0"/>
            </a:endParaRPr>
          </a:p>
          <a:p>
            <a:pPr marL="171330" indent="-171330">
              <a:buFont typeface="Arial" panose="020B0604020202020204" pitchFamily="34" charset="0"/>
              <a:buChar char="•"/>
            </a:pPr>
            <a:endParaRPr lang="en-GB" b="0" baseline="0" dirty="0" smtClean="0">
              <a:latin typeface="Arial" charset="0"/>
            </a:endParaRPr>
          </a:p>
          <a:p>
            <a:pPr marL="171330" indent="-171330">
              <a:buFont typeface="Arial" panose="020B0604020202020204" pitchFamily="34" charset="0"/>
              <a:buChar char="•"/>
            </a:pPr>
            <a:endParaRPr lang="en-GB" dirty="0" smtClean="0">
              <a:latin typeface="Arial" charset="0"/>
            </a:endParaRPr>
          </a:p>
          <a:p>
            <a:endParaRPr lang="en-GB" dirty="0" smtClean="0">
              <a:latin typeface="Arial" charset="0"/>
            </a:endParaRPr>
          </a:p>
          <a:p>
            <a:endParaRPr lang="en-GB" dirty="0" smtClean="0">
              <a:latin typeface="Arial" charset="0"/>
            </a:endParaRPr>
          </a:p>
          <a:p>
            <a:pPr marL="457154" indent="-457154">
              <a:lnSpc>
                <a:spcPct val="80000"/>
              </a:lnSpc>
              <a:buClr>
                <a:srgbClr val="FF6600"/>
              </a:buClr>
              <a:buFont typeface="Arial" panose="020B0604020202020204" pitchFamily="34" charset="0"/>
              <a:buChar char="•"/>
            </a:pPr>
            <a:r>
              <a:rPr lang="en-IE" sz="2400" dirty="0"/>
              <a:t>Lack of knowledge among women</a:t>
            </a:r>
          </a:p>
          <a:p>
            <a:pPr marL="457154" indent="-457154">
              <a:lnSpc>
                <a:spcPct val="80000"/>
              </a:lnSpc>
              <a:buClr>
                <a:srgbClr val="FF6600"/>
              </a:buClr>
              <a:buFont typeface="Arial" panose="020B0604020202020204" pitchFamily="34" charset="0"/>
              <a:buChar char="•"/>
            </a:pPr>
            <a:endParaRPr lang="en-IE" sz="2400" dirty="0"/>
          </a:p>
          <a:p>
            <a:pPr marL="457154" indent="-457154">
              <a:lnSpc>
                <a:spcPct val="80000"/>
              </a:lnSpc>
              <a:buClr>
                <a:srgbClr val="FF6600"/>
              </a:buClr>
              <a:buFont typeface="Arial" panose="020B0604020202020204" pitchFamily="34" charset="0"/>
              <a:buChar char="•"/>
            </a:pPr>
            <a:r>
              <a:rPr lang="en-IE" sz="2400" dirty="0"/>
              <a:t>Psych impact of HPV testing</a:t>
            </a:r>
          </a:p>
          <a:p>
            <a:pPr marL="457154" indent="-457154">
              <a:lnSpc>
                <a:spcPct val="80000"/>
              </a:lnSpc>
              <a:buClr>
                <a:srgbClr val="FF6600"/>
              </a:buClr>
              <a:buFont typeface="Arial" panose="020B0604020202020204" pitchFamily="34" charset="0"/>
              <a:buChar char="•"/>
            </a:pPr>
            <a:endParaRPr lang="en-IE" sz="2400" dirty="0"/>
          </a:p>
          <a:p>
            <a:pPr marL="457154" indent="-457154">
              <a:lnSpc>
                <a:spcPct val="80000"/>
              </a:lnSpc>
              <a:buClr>
                <a:srgbClr val="FF6600"/>
              </a:buClr>
              <a:buFont typeface="Arial" panose="020B0604020202020204" pitchFamily="34" charset="0"/>
              <a:buChar char="•"/>
            </a:pPr>
            <a:r>
              <a:rPr lang="en-IE" sz="2400" dirty="0"/>
              <a:t>Psych impact of colposcopy and treatment</a:t>
            </a:r>
          </a:p>
          <a:p>
            <a:pPr marL="457154" indent="-457154">
              <a:lnSpc>
                <a:spcPct val="80000"/>
              </a:lnSpc>
              <a:buClr>
                <a:srgbClr val="FF6600"/>
              </a:buClr>
              <a:buFont typeface="Arial" panose="020B0604020202020204" pitchFamily="34" charset="0"/>
              <a:buChar char="•"/>
            </a:pPr>
            <a:endParaRPr lang="en-IE" sz="2400" dirty="0"/>
          </a:p>
          <a:p>
            <a:pPr>
              <a:buClr>
                <a:srgbClr val="FF6600"/>
              </a:buClr>
              <a:buFont typeface="Wingdings" panose="05000000000000000000" pitchFamily="2" charset="2"/>
              <a:buChar char="Ø"/>
              <a:tabLst>
                <a:tab pos="179370" algn="l"/>
              </a:tabLst>
            </a:pPr>
            <a:r>
              <a:rPr lang="en-IE" sz="1600" dirty="0"/>
              <a:t>Psychological impact of colposcopy and related procedures (before and during) is well documented</a:t>
            </a:r>
          </a:p>
          <a:p>
            <a:endParaRPr lang="en-IE" sz="1600" dirty="0">
              <a:solidFill>
                <a:srgbClr val="2D2D8A"/>
              </a:solidFill>
            </a:endParaRPr>
          </a:p>
          <a:p>
            <a:pPr>
              <a:buClr>
                <a:srgbClr val="FF6600"/>
              </a:buClr>
              <a:buFont typeface="Wingdings" panose="05000000000000000000" pitchFamily="2" charset="2"/>
              <a:buChar char="Ø"/>
              <a:tabLst>
                <a:tab pos="179370" algn="l"/>
              </a:tabLst>
            </a:pPr>
            <a:r>
              <a:rPr lang="en-IE" sz="1600" dirty="0"/>
              <a:t>Accumulating evidence that colposcopy is associated with psychological </a:t>
            </a:r>
            <a:r>
              <a:rPr lang="en-IE" sz="1600" u="sng" dirty="0"/>
              <a:t>after-effects</a:t>
            </a:r>
            <a:endParaRPr lang="en-IE" sz="1600" dirty="0"/>
          </a:p>
          <a:p>
            <a:pPr>
              <a:buClr>
                <a:srgbClr val="FF6600"/>
              </a:buClr>
              <a:buFont typeface="Wingdings" panose="05000000000000000000" pitchFamily="2" charset="2"/>
              <a:buChar char="Ø"/>
            </a:pPr>
            <a:endParaRPr lang="en-IE" sz="1600" dirty="0"/>
          </a:p>
          <a:p>
            <a:pPr marL="342866" lvl="1" indent="-342866">
              <a:buClr>
                <a:srgbClr val="FF6600"/>
              </a:buClr>
              <a:buFont typeface="Wingdings" panose="05000000000000000000" pitchFamily="2" charset="2"/>
              <a:buChar char="Ø"/>
            </a:pPr>
            <a:r>
              <a:rPr lang="en-GB" sz="1600" dirty="0">
                <a:solidFill>
                  <a:srgbClr val="400080"/>
                </a:solidFill>
              </a:rPr>
              <a:t>Need for better understanding </a:t>
            </a:r>
            <a:r>
              <a:rPr lang="en-IE" sz="1600" dirty="0">
                <a:solidFill>
                  <a:srgbClr val="400080"/>
                </a:solidFill>
              </a:rPr>
              <a:t>about which women are at greatest risk of adverse psychological after-effects and how long these adverse outcomes persist*</a:t>
            </a:r>
          </a:p>
          <a:p>
            <a:pPr marL="228577" indent="-228577"/>
            <a:endParaRPr lang="en-GB" dirty="0" smtClean="0">
              <a:latin typeface="Arial" charset="0"/>
            </a:endParaRPr>
          </a:p>
        </p:txBody>
      </p:sp>
    </p:spTree>
    <p:extLst>
      <p:ext uri="{BB962C8B-B14F-4D97-AF65-F5344CB8AC3E}">
        <p14:creationId xmlns:p14="http://schemas.microsoft.com/office/powerpoint/2010/main" val="375462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51203" name="Notes Placeholder 2"/>
          <p:cNvSpPr>
            <a:spLocks noGrp="1"/>
          </p:cNvSpPr>
          <p:nvPr>
            <p:ph type="body" idx="1"/>
          </p:nvPr>
        </p:nvSpPr>
        <p:spPr>
          <a:noFill/>
        </p:spPr>
        <p:txBody>
          <a:bodyPr/>
          <a:lstStyle/>
          <a:p>
            <a:endParaRPr lang="en-IE" altLang="en-US" dirty="0" smtClean="0">
              <a:latin typeface="Arial" panose="020B0604020202020204" pitchFamily="34"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BE4A40-89D4-4A83-9F67-D208010331D8}" type="slidenum">
              <a:rPr lang="en-IE" altLang="en-US" sz="1200"/>
              <a:pPr/>
              <a:t>32</a:t>
            </a:fld>
            <a:endParaRPr lang="en-IE" altLang="en-US" sz="1200" dirty="0"/>
          </a:p>
        </p:txBody>
      </p:sp>
    </p:spTree>
    <p:extLst>
      <p:ext uri="{BB962C8B-B14F-4D97-AF65-F5344CB8AC3E}">
        <p14:creationId xmlns:p14="http://schemas.microsoft.com/office/powerpoint/2010/main" val="135133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74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31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92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Right">
    <p:spTree>
      <p:nvGrpSpPr>
        <p:cNvPr id="1" name=""/>
        <p:cNvGrpSpPr/>
        <p:nvPr/>
      </p:nvGrpSpPr>
      <p:grpSpPr>
        <a:xfrm>
          <a:off x="0" y="0"/>
          <a:ext cx="0" cy="0"/>
          <a:chOff x="0" y="0"/>
          <a:chExt cx="0" cy="0"/>
        </a:xfrm>
      </p:grpSpPr>
      <p:sp>
        <p:nvSpPr>
          <p:cNvPr id="6" name="Rectangle 5"/>
          <p:cNvSpPr/>
          <p:nvPr userDrawn="1"/>
        </p:nvSpPr>
        <p:spPr>
          <a:xfrm>
            <a:off x="3" y="503241"/>
            <a:ext cx="611717" cy="3238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9" tIns="45709" rIns="91419" bIns="45709" anchor="ctr"/>
          <a:lstStyle/>
          <a:p>
            <a:pPr algn="ctr" defTabSz="914377" eaLnBrk="0" fontAlgn="base" hangingPunct="0">
              <a:spcBef>
                <a:spcPct val="0"/>
              </a:spcBef>
              <a:spcAft>
                <a:spcPct val="0"/>
              </a:spcAft>
              <a:defRPr/>
            </a:pPr>
            <a:endParaRPr lang="en-US" sz="1199" dirty="0">
              <a:solidFill>
                <a:srgbClr val="FFFFFF"/>
              </a:solidFill>
              <a:latin typeface="Titillium Web" panose="00000500000000000000" pitchFamily="2" charset="0"/>
              <a:cs typeface="Titillium WebRegular"/>
            </a:endParaRPr>
          </a:p>
        </p:txBody>
      </p:sp>
      <p:sp>
        <p:nvSpPr>
          <p:cNvPr id="5" name="Picture Placeholder 4"/>
          <p:cNvSpPr>
            <a:spLocks noGrp="1"/>
          </p:cNvSpPr>
          <p:nvPr>
            <p:ph type="pic" sz="quarter" idx="10"/>
          </p:nvPr>
        </p:nvSpPr>
        <p:spPr>
          <a:xfrm>
            <a:off x="7733359" y="-5061"/>
            <a:ext cx="4458644" cy="6863061"/>
          </a:xfrm>
          <a:prstGeom prst="rect">
            <a:avLst/>
          </a:prstGeom>
        </p:spPr>
        <p:txBody>
          <a:bodyPr>
            <a:normAutofit/>
          </a:bodyPr>
          <a:lstStyle>
            <a:lvl1pPr>
              <a:defRPr sz="1199"/>
            </a:lvl1pPr>
          </a:lstStyle>
          <a:p>
            <a:pPr lvl="0"/>
            <a:r>
              <a:rPr lang="en-US" noProof="0" dirty="0"/>
              <a:t>Click icon to add picture</a:t>
            </a:r>
          </a:p>
        </p:txBody>
      </p:sp>
      <p:sp>
        <p:nvSpPr>
          <p:cNvPr id="7" name="Title 1"/>
          <p:cNvSpPr>
            <a:spLocks noGrp="1"/>
          </p:cNvSpPr>
          <p:nvPr>
            <p:ph type="title"/>
          </p:nvPr>
        </p:nvSpPr>
        <p:spPr>
          <a:xfrm>
            <a:off x="790837" y="447651"/>
            <a:ext cx="10412619" cy="1143000"/>
          </a:xfrm>
          <a:prstGeom prst="rect">
            <a:avLst/>
          </a:prstGeom>
        </p:spPr>
        <p:txBody>
          <a:bodyPr>
            <a:normAutofit/>
          </a:bodyPr>
          <a:lstStyle>
            <a:lvl1pPr>
              <a:defRPr sz="2775">
                <a:solidFill>
                  <a:schemeClr val="tx2"/>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792487" y="447925"/>
            <a:ext cx="10411884" cy="349251"/>
          </a:xfrm>
          <a:prstGeom prst="rect">
            <a:avLst/>
          </a:prstGeom>
        </p:spPr>
        <p:txBody>
          <a:bodyPr vert="horz" lIns="134149" tIns="60977" rIns="121954" bIns="60977" rtlCol="0" anchor="ctr">
            <a:noAutofit/>
          </a:bodyPr>
          <a:lstStyle>
            <a:lvl1pPr>
              <a:defRPr lang="en-JM" sz="1575" kern="100" spc="0" baseline="0" dirty="0">
                <a:solidFill>
                  <a:schemeClr val="accent1">
                    <a:lumMod val="75000"/>
                  </a:schemeClr>
                </a:solidFill>
                <a:latin typeface="+mj-lt"/>
              </a:defRPr>
            </a:lvl1pPr>
          </a:lstStyle>
          <a:p>
            <a:pPr lvl="0"/>
            <a:r>
              <a:rPr lang="en-US" smtClean="0"/>
              <a:t>Click to edit Master text styles</a:t>
            </a:r>
          </a:p>
        </p:txBody>
      </p:sp>
      <p:sp>
        <p:nvSpPr>
          <p:cNvPr id="9" name="Slide Number Placeholder 2"/>
          <p:cNvSpPr>
            <a:spLocks noGrp="1"/>
          </p:cNvSpPr>
          <p:nvPr>
            <p:ph type="sldNum" sz="quarter" idx="12"/>
          </p:nvPr>
        </p:nvSpPr>
        <p:spPr>
          <a:xfrm>
            <a:off x="3" y="487368"/>
            <a:ext cx="611717" cy="365125"/>
          </a:xfrm>
          <a:prstGeom prst="rect">
            <a:avLst/>
          </a:prstGeom>
        </p:spPr>
        <p:txBody>
          <a:bodyPr/>
          <a:lstStyle>
            <a:lvl1pPr>
              <a:defRPr/>
            </a:lvl1pPr>
          </a:lstStyle>
          <a:p>
            <a:pPr eaLnBrk="0" fontAlgn="base" hangingPunct="0">
              <a:spcBef>
                <a:spcPct val="0"/>
              </a:spcBef>
              <a:spcAft>
                <a:spcPct val="0"/>
              </a:spcAft>
              <a:defRPr/>
            </a:pPr>
            <a:fld id="{B54F2167-267C-41B9-9721-13F7C11B085C}" type="slidenum">
              <a:rPr lang="en-JM" sz="2400">
                <a:solidFill>
                  <a:srgbClr val="000000"/>
                </a:solidFill>
              </a:rPr>
              <a:pPr eaLnBrk="0" fontAlgn="base" hangingPunct="0">
                <a:spcBef>
                  <a:spcPct val="0"/>
                </a:spcBef>
                <a:spcAft>
                  <a:spcPct val="0"/>
                </a:spcAft>
                <a:defRPr/>
              </a:pPr>
              <a:t>‹#›</a:t>
            </a:fld>
            <a:endParaRPr lang="en-JM" sz="2400" dirty="0">
              <a:solidFill>
                <a:srgbClr val="000000"/>
              </a:solidFill>
            </a:endParaRPr>
          </a:p>
        </p:txBody>
      </p:sp>
    </p:spTree>
    <p:extLst>
      <p:ext uri="{BB962C8B-B14F-4D97-AF65-F5344CB8AC3E}">
        <p14:creationId xmlns:p14="http://schemas.microsoft.com/office/powerpoint/2010/main" val="851157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extLst>
      <p:ext uri="{BB962C8B-B14F-4D97-AF65-F5344CB8AC3E}">
        <p14:creationId xmlns:p14="http://schemas.microsoft.com/office/powerpoint/2010/main" val="135124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14851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278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551150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25719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2322077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95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744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6697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118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329154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5742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067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904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766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36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461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274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8/1/2018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387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E387AAB1-5F52-49BA-BD72-6FFA86AC8865}" type="datetimeFigureOut">
              <a:rPr lang="en-IE" smtClean="0">
                <a:solidFill>
                  <a:prstClr val="black">
                    <a:tint val="75000"/>
                  </a:prstClr>
                </a:solidFill>
              </a:rPr>
              <a:pPr defTabSz="914377"/>
              <a:t>01/08/2018</a:t>
            </a:fld>
            <a:endParaRPr lang="en-IE"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IE"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B9C8A944-60B1-4098-9E46-F4443EBED8B3}" type="slidenum">
              <a:rPr lang="en-IE" smtClean="0">
                <a:solidFill>
                  <a:prstClr val="black">
                    <a:tint val="75000"/>
                  </a:prstClr>
                </a:solidFill>
              </a:rPr>
              <a:pPr defTabSz="914377"/>
              <a:t>‹#›</a:t>
            </a:fld>
            <a:endParaRPr lang="en-IE" dirty="0">
              <a:solidFill>
                <a:prstClr val="black">
                  <a:tint val="75000"/>
                </a:prstClr>
              </a:solidFill>
            </a:endParaRPr>
          </a:p>
        </p:txBody>
      </p:sp>
      <p:pic>
        <p:nvPicPr>
          <p:cNvPr id="7" name="Picture 7" descr="cor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15535" y="3684590"/>
            <a:ext cx="10676468"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609600" y="2133605"/>
            <a:ext cx="10972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377" eaLnBrk="0" fontAlgn="base" hangingPunct="0">
              <a:spcBef>
                <a:spcPct val="50000"/>
              </a:spcBef>
              <a:spcAft>
                <a:spcPct val="0"/>
              </a:spcAft>
              <a:defRPr/>
            </a:pPr>
            <a:r>
              <a:rPr lang="en-US" altLang="en-US" sz="2400" dirty="0" smtClean="0">
                <a:solidFill>
                  <a:srgbClr val="400080"/>
                </a:solidFill>
              </a:rPr>
              <a:t> </a:t>
            </a:r>
            <a:endParaRPr lang="en-US" altLang="en-US" sz="2400" dirty="0" smtClean="0">
              <a:solidFill>
                <a:srgbClr val="000000"/>
              </a:solidFill>
            </a:endParaRPr>
          </a:p>
        </p:txBody>
      </p:sp>
      <p:sp>
        <p:nvSpPr>
          <p:cNvPr id="9" name="Text Box 21"/>
          <p:cNvSpPr txBox="1">
            <a:spLocks noChangeArrowheads="1"/>
          </p:cNvSpPr>
          <p:nvPr userDrawn="1"/>
        </p:nvSpPr>
        <p:spPr bwMode="auto">
          <a:xfrm>
            <a:off x="609600" y="914405"/>
            <a:ext cx="10972800"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377" eaLnBrk="0" fontAlgn="base" hangingPunct="0">
              <a:spcBef>
                <a:spcPct val="50000"/>
              </a:spcBef>
              <a:spcAft>
                <a:spcPct val="0"/>
              </a:spcAft>
              <a:defRPr/>
            </a:pPr>
            <a:r>
              <a:rPr lang="en-US" altLang="en-US" sz="4400" dirty="0" smtClean="0">
                <a:solidFill>
                  <a:srgbClr val="400080"/>
                </a:solidFill>
              </a:rPr>
              <a:t> </a:t>
            </a:r>
            <a:endParaRPr lang="en-US" altLang="en-US" sz="4400" dirty="0" smtClean="0">
              <a:solidFill>
                <a:srgbClr val="000000"/>
              </a:solidFill>
            </a:endParaRPr>
          </a:p>
        </p:txBody>
      </p:sp>
      <p:sp>
        <p:nvSpPr>
          <p:cNvPr id="10" name="Text Box 22"/>
          <p:cNvSpPr txBox="1">
            <a:spLocks noChangeArrowheads="1"/>
          </p:cNvSpPr>
          <p:nvPr userDrawn="1"/>
        </p:nvSpPr>
        <p:spPr bwMode="auto">
          <a:xfrm>
            <a:off x="609600" y="2971801"/>
            <a:ext cx="109728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377" eaLnBrk="0" fontAlgn="base" hangingPunct="0">
              <a:spcBef>
                <a:spcPct val="50000"/>
              </a:spcBef>
              <a:spcAft>
                <a:spcPct val="0"/>
              </a:spcAft>
              <a:defRPr/>
            </a:pPr>
            <a:r>
              <a:rPr lang="en-US" altLang="en-US" sz="1800" dirty="0" smtClean="0">
                <a:solidFill>
                  <a:srgbClr val="400080"/>
                </a:solidFill>
              </a:rPr>
              <a:t> </a:t>
            </a:r>
            <a:endParaRPr lang="en-US" altLang="en-US" sz="1800" dirty="0" smtClean="0">
              <a:solidFill>
                <a:srgbClr val="000000"/>
              </a:solidFill>
            </a:endParaRPr>
          </a:p>
        </p:txBody>
      </p:sp>
      <p:pic>
        <p:nvPicPr>
          <p:cNvPr id="1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93706" y="5876927"/>
            <a:ext cx="55096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3628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orn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5533" y="3684588"/>
            <a:ext cx="1067646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0"/>
          <p:cNvGrpSpPr>
            <a:grpSpLocks/>
          </p:cNvGrpSpPr>
          <p:nvPr/>
        </p:nvGrpSpPr>
        <p:grpSpPr bwMode="auto">
          <a:xfrm>
            <a:off x="101600" y="5880100"/>
            <a:ext cx="7526867" cy="901700"/>
            <a:chOff x="54" y="3678"/>
            <a:chExt cx="3713" cy="594"/>
          </a:xfrm>
        </p:grpSpPr>
        <p:pic>
          <p:nvPicPr>
            <p:cNvPr id="1031" name="Picture 11" descr="Cerviva-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 y="3678"/>
              <a:ext cx="1290"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Cerviva-strap-lin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5" y="4122"/>
              <a:ext cx="289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8" name="Text Box 20"/>
          <p:cNvSpPr txBox="1">
            <a:spLocks noChangeArrowheads="1"/>
          </p:cNvSpPr>
          <p:nvPr/>
        </p:nvSpPr>
        <p:spPr bwMode="auto">
          <a:xfrm>
            <a:off x="609600" y="2133600"/>
            <a:ext cx="10972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0" fontAlgn="base" hangingPunct="0">
              <a:spcBef>
                <a:spcPct val="50000"/>
              </a:spcBef>
              <a:spcAft>
                <a:spcPct val="0"/>
              </a:spcAft>
            </a:pPr>
            <a:r>
              <a:rPr lang="en-GB" altLang="en-US" dirty="0">
                <a:solidFill>
                  <a:srgbClr val="400080"/>
                </a:solidFill>
              </a:rPr>
              <a:t> </a:t>
            </a:r>
            <a:endParaRPr lang="en-GB" altLang="en-US" dirty="0">
              <a:solidFill>
                <a:srgbClr val="000000"/>
              </a:solidFill>
            </a:endParaRPr>
          </a:p>
        </p:txBody>
      </p:sp>
      <p:sp>
        <p:nvSpPr>
          <p:cNvPr id="1029" name="Text Box 21"/>
          <p:cNvSpPr txBox="1">
            <a:spLocks noChangeArrowheads="1"/>
          </p:cNvSpPr>
          <p:nvPr/>
        </p:nvSpPr>
        <p:spPr bwMode="auto">
          <a:xfrm>
            <a:off x="609600" y="914400"/>
            <a:ext cx="10972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0" fontAlgn="base" hangingPunct="0">
              <a:spcBef>
                <a:spcPct val="50000"/>
              </a:spcBef>
              <a:spcAft>
                <a:spcPct val="0"/>
              </a:spcAft>
            </a:pPr>
            <a:r>
              <a:rPr lang="en-GB" altLang="en-US" sz="4400" dirty="0">
                <a:solidFill>
                  <a:srgbClr val="400080"/>
                </a:solidFill>
              </a:rPr>
              <a:t> </a:t>
            </a:r>
            <a:endParaRPr lang="en-GB" altLang="en-US" sz="4400" dirty="0">
              <a:solidFill>
                <a:srgbClr val="000000"/>
              </a:solidFill>
            </a:endParaRPr>
          </a:p>
        </p:txBody>
      </p:sp>
      <p:sp>
        <p:nvSpPr>
          <p:cNvPr id="1030" name="Text Box 22"/>
          <p:cNvSpPr txBox="1">
            <a:spLocks noChangeArrowheads="1"/>
          </p:cNvSpPr>
          <p:nvPr/>
        </p:nvSpPr>
        <p:spPr bwMode="auto">
          <a:xfrm>
            <a:off x="609600" y="2971801"/>
            <a:ext cx="10972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0" fontAlgn="base" hangingPunct="0">
              <a:spcBef>
                <a:spcPct val="50000"/>
              </a:spcBef>
              <a:spcAft>
                <a:spcPct val="0"/>
              </a:spcAft>
            </a:pPr>
            <a:r>
              <a:rPr lang="en-GB" altLang="en-US" sz="1800" dirty="0">
                <a:solidFill>
                  <a:srgbClr val="400080"/>
                </a:solidFill>
              </a:rPr>
              <a:t> </a:t>
            </a:r>
            <a:endParaRPr lang="en-GB" altLang="en-US" sz="1800" dirty="0">
              <a:solidFill>
                <a:srgbClr val="000000"/>
              </a:solidFill>
            </a:endParaRPr>
          </a:p>
        </p:txBody>
      </p:sp>
    </p:spTree>
    <p:extLst>
      <p:ext uri="{BB962C8B-B14F-4D97-AF65-F5344CB8AC3E}">
        <p14:creationId xmlns:p14="http://schemas.microsoft.com/office/powerpoint/2010/main" val="19196108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defRPr sz="3200">
          <a:solidFill>
            <a:srgbClr val="40008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252" y="71716"/>
            <a:ext cx="12095747" cy="6750424"/>
          </a:xfrm>
        </p:spPr>
      </p:pic>
      <p:sp>
        <p:nvSpPr>
          <p:cNvPr id="5" name="TextBox 4"/>
          <p:cNvSpPr txBox="1"/>
          <p:nvPr/>
        </p:nvSpPr>
        <p:spPr>
          <a:xfrm>
            <a:off x="3307976" y="2026024"/>
            <a:ext cx="6221506" cy="369332"/>
          </a:xfrm>
          <a:prstGeom prst="rect">
            <a:avLst/>
          </a:prstGeom>
          <a:noFill/>
        </p:spPr>
        <p:txBody>
          <a:bodyPr wrap="square" rtlCol="0">
            <a:spAutoFit/>
          </a:bodyPr>
          <a:lstStyle/>
          <a:p>
            <a:endParaRPr lang="en-IE" dirty="0"/>
          </a:p>
        </p:txBody>
      </p:sp>
      <p:sp>
        <p:nvSpPr>
          <p:cNvPr id="6" name="TextBox 5"/>
          <p:cNvSpPr txBox="1"/>
          <p:nvPr/>
        </p:nvSpPr>
        <p:spPr>
          <a:xfrm>
            <a:off x="1864895" y="1840834"/>
            <a:ext cx="9047747" cy="2431435"/>
          </a:xfrm>
          <a:prstGeom prst="rect">
            <a:avLst/>
          </a:prstGeom>
          <a:noFill/>
        </p:spPr>
        <p:txBody>
          <a:bodyPr wrap="square" rtlCol="0">
            <a:spAutoFit/>
          </a:bodyPr>
          <a:lstStyle/>
          <a:p>
            <a:pPr algn="ctr"/>
            <a:r>
              <a:rPr lang="en-IE" sz="3800" b="1" dirty="0" smtClean="0">
                <a:solidFill>
                  <a:srgbClr val="400080"/>
                </a:solidFill>
                <a:latin typeface="Arial" panose="020B0604020202020204" pitchFamily="34" charset="0"/>
                <a:cs typeface="Arial" panose="020B0604020202020204" pitchFamily="34" charset="0"/>
              </a:rPr>
              <a:t>Screening in vaccinated and unvaccinated women: are two algorithms necessary and if so how do we implement them?</a:t>
            </a:r>
            <a:endParaRPr lang="en-IE" sz="3800" b="1" dirty="0">
              <a:solidFill>
                <a:srgbClr val="40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085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7832" y="286297"/>
            <a:ext cx="10515600" cy="1325563"/>
          </a:xfrm>
        </p:spPr>
        <p:txBody>
          <a:bodyPr>
            <a:normAutofit/>
          </a:bodyPr>
          <a:lstStyle/>
          <a:p>
            <a:r>
              <a:rPr lang="en-IE" sz="3800" b="1" dirty="0">
                <a:solidFill>
                  <a:srgbClr val="400080"/>
                </a:solidFill>
                <a:latin typeface="Arial" panose="020B0604020202020204" pitchFamily="34" charset="0"/>
                <a:ea typeface="+mn-ea"/>
                <a:cs typeface="Arial" panose="020B0604020202020204" pitchFamily="34" charset="0"/>
              </a:rPr>
              <a:t>Australia</a:t>
            </a:r>
          </a:p>
        </p:txBody>
      </p:sp>
      <p:sp>
        <p:nvSpPr>
          <p:cNvPr id="5" name="Text Placeholder 4"/>
          <p:cNvSpPr>
            <a:spLocks noGrp="1"/>
          </p:cNvSpPr>
          <p:nvPr>
            <p:ph type="body" idx="1"/>
          </p:nvPr>
        </p:nvSpPr>
        <p:spPr/>
        <p:txBody>
          <a:bodyPr/>
          <a:lstStyle/>
          <a:p>
            <a:endParaRPr lang="en-IE"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435" y="1371601"/>
            <a:ext cx="5556140" cy="4367048"/>
          </a:xfrm>
        </p:spPr>
      </p:pic>
      <p:sp>
        <p:nvSpPr>
          <p:cNvPr id="8" name="Content Placeholder 7"/>
          <p:cNvSpPr>
            <a:spLocks noGrp="1"/>
          </p:cNvSpPr>
          <p:nvPr>
            <p:ph sz="quarter" idx="4"/>
          </p:nvPr>
        </p:nvSpPr>
        <p:spPr>
          <a:xfrm>
            <a:off x="6376737" y="1748329"/>
            <a:ext cx="5183188" cy="4580282"/>
          </a:xfrm>
        </p:spPr>
        <p:txBody>
          <a:bodyPr>
            <a:normAutofit fontScale="70000" lnSpcReduction="20000"/>
          </a:bodyPr>
          <a:lstStyle/>
          <a:p>
            <a:pPr marL="342900" lvl="1" indent="-342900" eaLnBrk="0" fontAlgn="base" hangingPunct="0">
              <a:lnSpc>
                <a:spcPct val="120000"/>
              </a:lnSpc>
              <a:spcBef>
                <a:spcPct val="20000"/>
              </a:spcBef>
              <a:spcAft>
                <a:spcPct val="0"/>
              </a:spcAft>
              <a:buClr>
                <a:srgbClr val="FF6600"/>
              </a:buClr>
              <a:buFontTx/>
              <a:buChar char="•"/>
              <a:tabLst>
                <a:tab pos="450850" algn="l"/>
              </a:tabLst>
            </a:pPr>
            <a:r>
              <a:rPr lang="en-IE" sz="3400" dirty="0">
                <a:solidFill>
                  <a:srgbClr val="400080"/>
                </a:solidFill>
              </a:rPr>
              <a:t>HPV vaccination began in 2007</a:t>
            </a:r>
          </a:p>
          <a:p>
            <a:pPr marL="342900" lvl="1" indent="-342900" eaLnBrk="0" fontAlgn="base" hangingPunct="0">
              <a:lnSpc>
                <a:spcPct val="120000"/>
              </a:lnSpc>
              <a:spcBef>
                <a:spcPct val="20000"/>
              </a:spcBef>
              <a:spcAft>
                <a:spcPct val="0"/>
              </a:spcAft>
              <a:buClr>
                <a:srgbClr val="FF6600"/>
              </a:buClr>
              <a:buFontTx/>
              <a:buChar char="•"/>
              <a:tabLst>
                <a:tab pos="450850" algn="l"/>
              </a:tabLst>
            </a:pPr>
            <a:r>
              <a:rPr lang="en-IE" sz="3400" dirty="0">
                <a:solidFill>
                  <a:srgbClr val="400080"/>
                </a:solidFill>
              </a:rPr>
              <a:t>Effectiveness modelling and economic assessment of possible new screening strategies</a:t>
            </a:r>
          </a:p>
          <a:p>
            <a:pPr marL="342900" lvl="1" indent="-342900" eaLnBrk="0" fontAlgn="base" hangingPunct="0">
              <a:lnSpc>
                <a:spcPct val="120000"/>
              </a:lnSpc>
              <a:spcBef>
                <a:spcPct val="20000"/>
              </a:spcBef>
              <a:spcAft>
                <a:spcPct val="0"/>
              </a:spcAft>
              <a:buClr>
                <a:srgbClr val="FF6600"/>
              </a:buClr>
              <a:buFontTx/>
              <a:buChar char="•"/>
              <a:tabLst>
                <a:tab pos="450850" algn="l"/>
              </a:tabLst>
            </a:pPr>
            <a:r>
              <a:rPr lang="en-IE" sz="3400" dirty="0">
                <a:solidFill>
                  <a:srgbClr val="400080"/>
                </a:solidFill>
              </a:rPr>
              <a:t>Aim: </a:t>
            </a:r>
            <a:r>
              <a:rPr lang="en-GB" sz="3400" dirty="0">
                <a:solidFill>
                  <a:srgbClr val="400080"/>
                </a:solidFill>
              </a:rPr>
              <a:t>identify a screening strategy that was effective and cost-effective in both unvaccinated </a:t>
            </a:r>
            <a:r>
              <a:rPr lang="en-GB" sz="3400" dirty="0" smtClean="0">
                <a:solidFill>
                  <a:srgbClr val="400080"/>
                </a:solidFill>
              </a:rPr>
              <a:t>women and </a:t>
            </a:r>
            <a:r>
              <a:rPr lang="en-GB" sz="3400" dirty="0">
                <a:solidFill>
                  <a:srgbClr val="400080"/>
                </a:solidFill>
              </a:rPr>
              <a:t>in cohorts </a:t>
            </a:r>
            <a:r>
              <a:rPr lang="en-GB" sz="3400" dirty="0" smtClean="0">
                <a:solidFill>
                  <a:srgbClr val="400080"/>
                </a:solidFill>
              </a:rPr>
              <a:t>offered </a:t>
            </a:r>
            <a:r>
              <a:rPr lang="en-GB" sz="3400" dirty="0">
                <a:solidFill>
                  <a:srgbClr val="400080"/>
                </a:solidFill>
              </a:rPr>
              <a:t>vaccination</a:t>
            </a:r>
            <a:endParaRPr lang="en-IE" sz="3400" dirty="0">
              <a:solidFill>
                <a:srgbClr val="400080"/>
              </a:solidFill>
            </a:endParaRPr>
          </a:p>
          <a:p>
            <a:pPr marL="342900" lvl="1" indent="-342900" eaLnBrk="0" fontAlgn="base" hangingPunct="0">
              <a:lnSpc>
                <a:spcPct val="120000"/>
              </a:lnSpc>
              <a:spcBef>
                <a:spcPct val="20000"/>
              </a:spcBef>
              <a:spcAft>
                <a:spcPct val="0"/>
              </a:spcAft>
              <a:buClr>
                <a:srgbClr val="FF6600"/>
              </a:buClr>
              <a:buFontTx/>
              <a:buChar char="•"/>
              <a:tabLst>
                <a:tab pos="450850" algn="l"/>
              </a:tabLst>
            </a:pPr>
            <a:r>
              <a:rPr lang="en-GB" sz="3400" dirty="0">
                <a:solidFill>
                  <a:srgbClr val="400080"/>
                </a:solidFill>
              </a:rPr>
              <a:t>132 specific screening strategies, in unvaccinated women and in vaccinated </a:t>
            </a:r>
            <a:r>
              <a:rPr lang="en-GB" sz="3400" dirty="0" smtClean="0">
                <a:solidFill>
                  <a:srgbClr val="400080"/>
                </a:solidFill>
              </a:rPr>
              <a:t>women considered</a:t>
            </a:r>
            <a:endParaRPr lang="en-IE" sz="3400" dirty="0">
              <a:solidFill>
                <a:srgbClr val="400080"/>
              </a:solidFill>
            </a:endParaRPr>
          </a:p>
          <a:p>
            <a:endParaRPr lang="en-IE" dirty="0"/>
          </a:p>
        </p:txBody>
      </p:sp>
      <p:sp>
        <p:nvSpPr>
          <p:cNvPr id="10" name="TextBox 9"/>
          <p:cNvSpPr txBox="1"/>
          <p:nvPr/>
        </p:nvSpPr>
        <p:spPr>
          <a:xfrm>
            <a:off x="6376737" y="6328611"/>
            <a:ext cx="5815263" cy="369332"/>
          </a:xfrm>
          <a:prstGeom prst="rect">
            <a:avLst/>
          </a:prstGeom>
          <a:noFill/>
        </p:spPr>
        <p:txBody>
          <a:bodyPr wrap="square" rtlCol="0">
            <a:spAutoFit/>
          </a:bodyPr>
          <a:lstStyle/>
          <a:p>
            <a:r>
              <a:rPr lang="en-IE" i="1" dirty="0"/>
              <a:t>Lew et al. </a:t>
            </a:r>
            <a:r>
              <a:rPr lang="en-GB" i="1" dirty="0"/>
              <a:t>Lancet Public Health </a:t>
            </a:r>
            <a:r>
              <a:rPr lang="en-GB" i="1" dirty="0" smtClean="0"/>
              <a:t>2017;2</a:t>
            </a:r>
            <a:r>
              <a:rPr lang="en-GB" i="1" dirty="0"/>
              <a:t>: e96–107</a:t>
            </a:r>
            <a:endParaRPr lang="en-IE"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903" y="176705"/>
            <a:ext cx="7078718" cy="1289488"/>
          </a:xfrm>
          <a:prstGeom prst="rect">
            <a:avLst/>
          </a:prstGeom>
        </p:spPr>
      </p:pic>
    </p:spTree>
    <p:extLst>
      <p:ext uri="{BB962C8B-B14F-4D97-AF65-F5344CB8AC3E}">
        <p14:creationId xmlns:p14="http://schemas.microsoft.com/office/powerpoint/2010/main" val="355293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99"/>
            <a:ext cx="10515600" cy="1325563"/>
          </a:xfrm>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Australia – study findings</a:t>
            </a:r>
          </a:p>
        </p:txBody>
      </p:sp>
      <p:sp>
        <p:nvSpPr>
          <p:cNvPr id="3" name="Content Placeholder 2"/>
          <p:cNvSpPr>
            <a:spLocks noGrp="1"/>
          </p:cNvSpPr>
          <p:nvPr>
            <p:ph idx="1"/>
          </p:nvPr>
        </p:nvSpPr>
        <p:spPr>
          <a:xfrm>
            <a:off x="838200" y="1510305"/>
            <a:ext cx="10515600" cy="4351338"/>
          </a:xfrm>
        </p:spPr>
        <p:txBody>
          <a:bodyPr>
            <a:normAutofit fontScale="77500" lnSpcReduction="20000"/>
          </a:bodyPr>
          <a:lstStyle/>
          <a:p>
            <a:pPr marL="342900" lvl="1" indent="-342900" eaLnBrk="0" fontAlgn="base" hangingPunct="0">
              <a:lnSpc>
                <a:spcPct val="120000"/>
              </a:lnSpc>
              <a:spcBef>
                <a:spcPct val="20000"/>
              </a:spcBef>
              <a:spcAft>
                <a:spcPct val="0"/>
              </a:spcAft>
              <a:buClr>
                <a:srgbClr val="FF6600"/>
              </a:buClr>
              <a:buFontTx/>
              <a:buChar char="•"/>
              <a:tabLst>
                <a:tab pos="450850" algn="l"/>
              </a:tabLst>
            </a:pPr>
            <a:r>
              <a:rPr lang="en-GB" sz="2800" dirty="0">
                <a:solidFill>
                  <a:srgbClr val="400080"/>
                </a:solidFill>
              </a:rPr>
              <a:t>Highly effective cervical screening strategy (aged 25-69 years) </a:t>
            </a:r>
            <a:r>
              <a:rPr lang="en-GB" sz="2800" u="sng" dirty="0">
                <a:solidFill>
                  <a:srgbClr val="400080"/>
                </a:solidFill>
              </a:rPr>
              <a:t>in vaccinated and unvaccinated cohorts</a:t>
            </a:r>
            <a:r>
              <a:rPr lang="en-GB" sz="2800" dirty="0">
                <a:solidFill>
                  <a:srgbClr val="400080"/>
                </a:solidFill>
              </a:rPr>
              <a:t>:</a:t>
            </a:r>
          </a:p>
          <a:p>
            <a:pPr marL="457200" lvl="2" indent="0" eaLnBrk="0" fontAlgn="base" hangingPunct="0">
              <a:lnSpc>
                <a:spcPct val="120000"/>
              </a:lnSpc>
              <a:spcBef>
                <a:spcPct val="20000"/>
              </a:spcBef>
              <a:spcAft>
                <a:spcPct val="0"/>
              </a:spcAft>
              <a:buClr>
                <a:srgbClr val="FF6600"/>
              </a:buClr>
              <a:buNone/>
              <a:tabLst>
                <a:tab pos="450850" algn="l"/>
              </a:tabLst>
            </a:pPr>
            <a:r>
              <a:rPr lang="en-GB" sz="2300" dirty="0">
                <a:solidFill>
                  <a:srgbClr val="400080"/>
                </a:solidFill>
              </a:rPr>
              <a:t>Primary HPV screening every 5 years, with partial genotyping and direct referral to colposcopy for women positive for </a:t>
            </a:r>
            <a:r>
              <a:rPr lang="en-GB" sz="2300" dirty="0" smtClean="0">
                <a:solidFill>
                  <a:srgbClr val="400080"/>
                </a:solidFill>
              </a:rPr>
              <a:t>HPV16/18</a:t>
            </a:r>
          </a:p>
          <a:p>
            <a:pPr marL="457200" lvl="2" indent="0" eaLnBrk="0" fontAlgn="base" hangingPunct="0">
              <a:lnSpc>
                <a:spcPct val="120000"/>
              </a:lnSpc>
              <a:spcBef>
                <a:spcPct val="20000"/>
              </a:spcBef>
              <a:spcAft>
                <a:spcPct val="0"/>
              </a:spcAft>
              <a:buClr>
                <a:srgbClr val="FF6600"/>
              </a:buClr>
              <a:buNone/>
              <a:tabLst>
                <a:tab pos="450850" algn="l"/>
              </a:tabLst>
            </a:pPr>
            <a:r>
              <a:rPr lang="en-GB" sz="2300" dirty="0" smtClean="0">
                <a:solidFill>
                  <a:srgbClr val="400080"/>
                </a:solidFill>
              </a:rPr>
              <a:t>Liquid-based </a:t>
            </a:r>
            <a:r>
              <a:rPr lang="en-GB" sz="2300" dirty="0">
                <a:solidFill>
                  <a:srgbClr val="400080"/>
                </a:solidFill>
              </a:rPr>
              <a:t>cytology triage for women who test positive for oncogenic HPV  </a:t>
            </a:r>
            <a:r>
              <a:rPr lang="en-GB" sz="2300" dirty="0" smtClean="0">
                <a:solidFill>
                  <a:srgbClr val="400080"/>
                </a:solidFill>
              </a:rPr>
              <a:t>other </a:t>
            </a:r>
            <a:r>
              <a:rPr lang="en-GB" sz="2300" dirty="0">
                <a:solidFill>
                  <a:srgbClr val="400080"/>
                </a:solidFill>
              </a:rPr>
              <a:t>than HPV16/18</a:t>
            </a:r>
          </a:p>
          <a:p>
            <a:pPr marL="342900" lvl="1" indent="-342900" eaLnBrk="0" fontAlgn="base" hangingPunct="0">
              <a:lnSpc>
                <a:spcPct val="120000"/>
              </a:lnSpc>
              <a:spcBef>
                <a:spcPct val="20000"/>
              </a:spcBef>
              <a:spcAft>
                <a:spcPct val="0"/>
              </a:spcAft>
              <a:buClr>
                <a:srgbClr val="FF6600"/>
              </a:buClr>
              <a:buFontTx/>
              <a:buChar char="•"/>
              <a:tabLst>
                <a:tab pos="450850" algn="l"/>
              </a:tabLst>
            </a:pPr>
            <a:r>
              <a:rPr lang="en-GB" sz="2800" dirty="0" smtClean="0">
                <a:solidFill>
                  <a:srgbClr val="400080"/>
                </a:solidFill>
              </a:rPr>
              <a:t>Predicted </a:t>
            </a:r>
            <a:r>
              <a:rPr lang="en-GB" sz="2800" dirty="0">
                <a:solidFill>
                  <a:srgbClr val="400080"/>
                </a:solidFill>
              </a:rPr>
              <a:t>to reduce cervical cancer incidence and mortality by 31% and </a:t>
            </a:r>
            <a:r>
              <a:rPr lang="en-GB" sz="2800" dirty="0" smtClean="0">
                <a:solidFill>
                  <a:srgbClr val="400080"/>
                </a:solidFill>
              </a:rPr>
              <a:t>36</a:t>
            </a:r>
            <a:r>
              <a:rPr lang="en-GB" sz="2800" dirty="0">
                <a:solidFill>
                  <a:srgbClr val="400080"/>
                </a:solidFill>
              </a:rPr>
              <a:t>%, respectively, in unvaccinated cohorts, and by 24% and 29%, respectively, in cohorts offered vaccination</a:t>
            </a:r>
          </a:p>
          <a:p>
            <a:pPr marL="342900" lvl="1" indent="-342900" eaLnBrk="0" fontAlgn="base" hangingPunct="0">
              <a:lnSpc>
                <a:spcPct val="120000"/>
              </a:lnSpc>
              <a:spcBef>
                <a:spcPct val="20000"/>
              </a:spcBef>
              <a:spcAft>
                <a:spcPct val="0"/>
              </a:spcAft>
              <a:buClr>
                <a:srgbClr val="FF6600"/>
              </a:buClr>
              <a:buFontTx/>
              <a:buChar char="•"/>
              <a:tabLst>
                <a:tab pos="450850" algn="l"/>
              </a:tabLst>
            </a:pPr>
            <a:r>
              <a:rPr lang="en-IE" sz="2800" dirty="0">
                <a:solidFill>
                  <a:srgbClr val="400080"/>
                </a:solidFill>
              </a:rPr>
              <a:t>Findings support the implementation of primary HPV DNA screening in both unvaccinated women and in the context of HPV vaccination. </a:t>
            </a:r>
          </a:p>
          <a:p>
            <a:pPr marL="342900" lvl="1" indent="-342900" eaLnBrk="0" fontAlgn="base" hangingPunct="0">
              <a:lnSpc>
                <a:spcPct val="120000"/>
              </a:lnSpc>
              <a:spcBef>
                <a:spcPct val="20000"/>
              </a:spcBef>
              <a:spcAft>
                <a:spcPct val="0"/>
              </a:spcAft>
              <a:buClr>
                <a:srgbClr val="FF6600"/>
              </a:buClr>
              <a:buFontTx/>
              <a:buChar char="•"/>
              <a:tabLst>
                <a:tab pos="450850" algn="l"/>
              </a:tabLst>
            </a:pPr>
            <a:r>
              <a:rPr lang="en-IE" sz="2800" dirty="0" smtClean="0">
                <a:solidFill>
                  <a:srgbClr val="400080"/>
                </a:solidFill>
              </a:rPr>
              <a:t>Study </a:t>
            </a:r>
            <a:r>
              <a:rPr lang="en-IE" sz="2800" dirty="0">
                <a:solidFill>
                  <a:srgbClr val="400080"/>
                </a:solidFill>
              </a:rPr>
              <a:t>findings underpinned the decision to transition from conventional cytology screening every 2 years to primary HPV screening every 5 years</a:t>
            </a:r>
          </a:p>
          <a:p>
            <a:endParaRPr lang="en-IE" dirty="0">
              <a:solidFill>
                <a:srgbClr val="0000FF"/>
              </a:solidFill>
            </a:endParaRPr>
          </a:p>
        </p:txBody>
      </p:sp>
    </p:spTree>
    <p:extLst>
      <p:ext uri="{BB962C8B-B14F-4D97-AF65-F5344CB8AC3E}">
        <p14:creationId xmlns:p14="http://schemas.microsoft.com/office/powerpoint/2010/main" val="3038584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800" b="1" dirty="0">
                <a:solidFill>
                  <a:srgbClr val="400080"/>
                </a:solidFill>
                <a:latin typeface="Arial" panose="020B0604020202020204" pitchFamily="34" charset="0"/>
                <a:ea typeface="+mn-ea"/>
                <a:cs typeface="Arial" panose="020B0604020202020204" pitchFamily="34" charset="0"/>
              </a:rPr>
              <a:t>Australia study  – strengths and limitations</a:t>
            </a:r>
          </a:p>
        </p:txBody>
      </p:sp>
      <p:sp>
        <p:nvSpPr>
          <p:cNvPr id="3" name="Content Placeholder 2"/>
          <p:cNvSpPr>
            <a:spLocks noGrp="1"/>
          </p:cNvSpPr>
          <p:nvPr>
            <p:ph idx="1"/>
          </p:nvPr>
        </p:nvSpPr>
        <p:spPr/>
        <p:txBody>
          <a:bodyPr>
            <a:normAutofit/>
          </a:bodyPr>
          <a:lstStyle/>
          <a:p>
            <a:pPr marL="0" lvl="1" indent="0" eaLnBrk="0" fontAlgn="base" hangingPunct="0">
              <a:lnSpc>
                <a:spcPct val="100000"/>
              </a:lnSpc>
              <a:spcBef>
                <a:spcPct val="20000"/>
              </a:spcBef>
              <a:spcAft>
                <a:spcPct val="0"/>
              </a:spcAft>
              <a:buClr>
                <a:srgbClr val="FF6600"/>
              </a:buClr>
              <a:buNone/>
              <a:tabLst>
                <a:tab pos="450850" algn="l"/>
              </a:tabLst>
            </a:pPr>
            <a:r>
              <a:rPr lang="en-GB" sz="2800" b="1" dirty="0" smtClean="0">
                <a:solidFill>
                  <a:srgbClr val="009999"/>
                </a:solidFill>
              </a:rPr>
              <a:t>Strength:</a:t>
            </a:r>
          </a:p>
          <a:p>
            <a:pPr marL="457200" lvl="1" indent="-457200" eaLnBrk="0" fontAlgn="base" hangingPunct="0">
              <a:lnSpc>
                <a:spcPct val="100000"/>
              </a:lnSpc>
              <a:spcBef>
                <a:spcPct val="20000"/>
              </a:spcBef>
              <a:spcAft>
                <a:spcPct val="0"/>
              </a:spcAft>
              <a:buClr>
                <a:srgbClr val="FF6600"/>
              </a:buClr>
              <a:tabLst>
                <a:tab pos="450850" algn="l"/>
              </a:tabLst>
            </a:pPr>
            <a:r>
              <a:rPr lang="en-GB" sz="2600" dirty="0" smtClean="0">
                <a:solidFill>
                  <a:srgbClr val="400080"/>
                </a:solidFill>
              </a:rPr>
              <a:t>assumed </a:t>
            </a:r>
            <a:r>
              <a:rPr lang="en-GB" sz="2600" dirty="0">
                <a:solidFill>
                  <a:srgbClr val="400080"/>
                </a:solidFill>
              </a:rPr>
              <a:t>that information about vaccination status and </a:t>
            </a:r>
            <a:r>
              <a:rPr lang="en-GB" sz="2600" dirty="0" smtClean="0">
                <a:solidFill>
                  <a:srgbClr val="400080"/>
                </a:solidFill>
              </a:rPr>
              <a:t>efficacy—i.e., </a:t>
            </a:r>
            <a:r>
              <a:rPr lang="en-GB" sz="2600" dirty="0">
                <a:solidFill>
                  <a:srgbClr val="400080"/>
                </a:solidFill>
              </a:rPr>
              <a:t>whether a woman had been vaccinated, vaccination age, whether </a:t>
            </a:r>
            <a:r>
              <a:rPr lang="en-GB" sz="2600" dirty="0" smtClean="0">
                <a:solidFill>
                  <a:srgbClr val="400080"/>
                </a:solidFill>
              </a:rPr>
              <a:t>fully vaccinated, </a:t>
            </a:r>
            <a:r>
              <a:rPr lang="en-GB" sz="2600" dirty="0">
                <a:solidFill>
                  <a:srgbClr val="400080"/>
                </a:solidFill>
              </a:rPr>
              <a:t>and whether vaccination was done before sexual debut—was not available at the woman’s screening visit </a:t>
            </a:r>
            <a:endParaRPr lang="en-GB" sz="2600" dirty="0" smtClean="0">
              <a:solidFill>
                <a:srgbClr val="400080"/>
              </a:solidFill>
            </a:endParaRPr>
          </a:p>
          <a:p>
            <a:pPr marL="0" lvl="1" indent="0" eaLnBrk="0" fontAlgn="base" hangingPunct="0">
              <a:lnSpc>
                <a:spcPct val="100000"/>
              </a:lnSpc>
              <a:spcBef>
                <a:spcPct val="20000"/>
              </a:spcBef>
              <a:spcAft>
                <a:spcPct val="0"/>
              </a:spcAft>
              <a:buClr>
                <a:srgbClr val="FF6600"/>
              </a:buClr>
              <a:buNone/>
              <a:tabLst>
                <a:tab pos="450850" algn="l"/>
              </a:tabLst>
            </a:pPr>
            <a:endParaRPr lang="en-GB" sz="1600" dirty="0">
              <a:solidFill>
                <a:srgbClr val="400080"/>
              </a:solidFill>
            </a:endParaRPr>
          </a:p>
          <a:p>
            <a:pPr marL="0" lvl="1" indent="0" eaLnBrk="0" fontAlgn="base" hangingPunct="0">
              <a:lnSpc>
                <a:spcPct val="100000"/>
              </a:lnSpc>
              <a:spcBef>
                <a:spcPct val="20000"/>
              </a:spcBef>
              <a:spcAft>
                <a:spcPct val="0"/>
              </a:spcAft>
              <a:buClr>
                <a:srgbClr val="FF6600"/>
              </a:buClr>
              <a:buNone/>
              <a:tabLst>
                <a:tab pos="450850" algn="l"/>
              </a:tabLst>
            </a:pPr>
            <a:r>
              <a:rPr lang="en-GB" sz="2800" b="1" dirty="0">
                <a:solidFill>
                  <a:srgbClr val="009999"/>
                </a:solidFill>
              </a:rPr>
              <a:t>Limitation: </a:t>
            </a:r>
          </a:p>
          <a:p>
            <a:pPr marL="457200" lvl="1" indent="-457200" eaLnBrk="0" fontAlgn="base" hangingPunct="0">
              <a:lnSpc>
                <a:spcPct val="100000"/>
              </a:lnSpc>
              <a:spcBef>
                <a:spcPct val="20000"/>
              </a:spcBef>
              <a:spcAft>
                <a:spcPct val="0"/>
              </a:spcAft>
              <a:buClr>
                <a:srgbClr val="FF6600"/>
              </a:buClr>
              <a:tabLst>
                <a:tab pos="450850" algn="l"/>
              </a:tabLst>
            </a:pPr>
            <a:r>
              <a:rPr lang="en-GB" sz="2600" dirty="0">
                <a:solidFill>
                  <a:srgbClr val="400080"/>
                </a:solidFill>
              </a:rPr>
              <a:t>did not account for cross-protection against </a:t>
            </a:r>
            <a:r>
              <a:rPr lang="en-GB" sz="2600" dirty="0" smtClean="0">
                <a:solidFill>
                  <a:srgbClr val="400080"/>
                </a:solidFill>
              </a:rPr>
              <a:t>non-vaccine </a:t>
            </a:r>
            <a:r>
              <a:rPr lang="en-GB" sz="2600" dirty="0">
                <a:solidFill>
                  <a:srgbClr val="400080"/>
                </a:solidFill>
              </a:rPr>
              <a:t>targeted HPV types</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95" y="5295872"/>
            <a:ext cx="1852284" cy="1483303"/>
          </a:xfrm>
          <a:prstGeom prst="rect">
            <a:avLst/>
          </a:prstGeom>
        </p:spPr>
      </p:pic>
    </p:spTree>
    <p:extLst>
      <p:ext uri="{BB962C8B-B14F-4D97-AF65-F5344CB8AC3E}">
        <p14:creationId xmlns:p14="http://schemas.microsoft.com/office/powerpoint/2010/main" val="3079695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800" b="1" dirty="0" smtClean="0">
                <a:solidFill>
                  <a:srgbClr val="400080"/>
                </a:solidFill>
                <a:latin typeface="Arial" panose="020B0604020202020204" pitchFamily="34" charset="0"/>
                <a:ea typeface="+mn-ea"/>
                <a:cs typeface="Arial" panose="020B0604020202020204" pitchFamily="34" charset="0"/>
              </a:rPr>
              <a:t>Australia</a:t>
            </a:r>
            <a:endParaRPr lang="en-GB"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8655" y="1846016"/>
            <a:ext cx="5181600" cy="2647156"/>
          </a:xfrm>
        </p:spPr>
      </p:pic>
      <p:sp>
        <p:nvSpPr>
          <p:cNvPr id="5" name="Content Placeholder 4"/>
          <p:cNvSpPr>
            <a:spLocks noGrp="1"/>
          </p:cNvSpPr>
          <p:nvPr>
            <p:ph sz="half" idx="2"/>
          </p:nvPr>
        </p:nvSpPr>
        <p:spPr>
          <a:xfrm>
            <a:off x="6156434" y="1415721"/>
            <a:ext cx="5181600" cy="4351338"/>
          </a:xfrm>
        </p:spPr>
        <p:txBody>
          <a:bodyPr>
            <a:noAutofit/>
          </a:bodyPr>
          <a:lstStyle/>
          <a:p>
            <a:pPr marL="342900" lvl="1" indent="-342900" eaLnBrk="0" fontAlgn="base" hangingPunct="0">
              <a:lnSpc>
                <a:spcPct val="100000"/>
              </a:lnSpc>
              <a:spcBef>
                <a:spcPts val="0"/>
              </a:spcBef>
              <a:spcAft>
                <a:spcPct val="0"/>
              </a:spcAft>
              <a:buClr>
                <a:srgbClr val="FF6600"/>
              </a:buClr>
              <a:buFontTx/>
              <a:buChar char="•"/>
              <a:tabLst>
                <a:tab pos="450850" algn="l"/>
              </a:tabLst>
            </a:pPr>
            <a:r>
              <a:rPr lang="en-GB" sz="2100" dirty="0">
                <a:solidFill>
                  <a:srgbClr val="400080"/>
                </a:solidFill>
              </a:rPr>
              <a:t>RCT of primary HPV screening (5 yearly with partial genotyping vs LBC cytology (2.5 yearly) in a population with high HPV vaccine uptake</a:t>
            </a:r>
          </a:p>
          <a:p>
            <a:pPr marL="342900" lvl="1" indent="-342900" eaLnBrk="0" fontAlgn="base" hangingPunct="0">
              <a:lnSpc>
                <a:spcPct val="100000"/>
              </a:lnSpc>
              <a:spcBef>
                <a:spcPts val="0"/>
              </a:spcBef>
              <a:spcAft>
                <a:spcPct val="0"/>
              </a:spcAft>
              <a:buClr>
                <a:srgbClr val="FF6600"/>
              </a:buClr>
              <a:buFontTx/>
              <a:buChar char="•"/>
              <a:tabLst>
                <a:tab pos="450850" algn="l"/>
              </a:tabLst>
            </a:pPr>
            <a:r>
              <a:rPr lang="en-GB" sz="2100" dirty="0">
                <a:solidFill>
                  <a:srgbClr val="400080"/>
                </a:solidFill>
              </a:rPr>
              <a:t>36 300 women in birth cohorts not offered HPV vaccination and 84 700 women in cohorts offered vaccination will be recruited</a:t>
            </a:r>
          </a:p>
          <a:p>
            <a:pPr marL="342900" lvl="1" indent="-342900" eaLnBrk="0" fontAlgn="base" hangingPunct="0">
              <a:lnSpc>
                <a:spcPct val="100000"/>
              </a:lnSpc>
              <a:spcBef>
                <a:spcPts val="0"/>
              </a:spcBef>
              <a:spcAft>
                <a:spcPct val="0"/>
              </a:spcAft>
              <a:buClr>
                <a:srgbClr val="FF6600"/>
              </a:buClr>
              <a:buFontTx/>
              <a:buChar char="•"/>
              <a:tabLst>
                <a:tab pos="450850" algn="l"/>
              </a:tabLst>
            </a:pPr>
            <a:r>
              <a:rPr lang="en-GB" sz="2100" dirty="0" smtClean="0">
                <a:solidFill>
                  <a:srgbClr val="400080"/>
                </a:solidFill>
              </a:rPr>
              <a:t>1st </a:t>
            </a:r>
            <a:r>
              <a:rPr lang="en-GB" sz="2100" dirty="0">
                <a:solidFill>
                  <a:srgbClr val="400080"/>
                </a:solidFill>
              </a:rPr>
              <a:t>international study to evaluate the performance of each screening approach in both vaccinated and unvaccinated women</a:t>
            </a:r>
          </a:p>
          <a:p>
            <a:pPr marL="342900" lvl="1" indent="-342900" eaLnBrk="0" fontAlgn="base" hangingPunct="0">
              <a:lnSpc>
                <a:spcPct val="100000"/>
              </a:lnSpc>
              <a:spcBef>
                <a:spcPts val="0"/>
              </a:spcBef>
              <a:spcAft>
                <a:spcPct val="0"/>
              </a:spcAft>
              <a:buClr>
                <a:srgbClr val="FF6600"/>
              </a:buClr>
              <a:buFontTx/>
              <a:buChar char="•"/>
              <a:tabLst>
                <a:tab pos="450850" algn="l"/>
              </a:tabLst>
            </a:pPr>
            <a:r>
              <a:rPr lang="en-GB" sz="2100" dirty="0">
                <a:solidFill>
                  <a:srgbClr val="400080"/>
                </a:solidFill>
              </a:rPr>
              <a:t>Will provide critical evidence </a:t>
            </a:r>
            <a:r>
              <a:rPr lang="en-GB" sz="2100" dirty="0" smtClean="0">
                <a:solidFill>
                  <a:srgbClr val="400080"/>
                </a:solidFill>
              </a:rPr>
              <a:t>as </a:t>
            </a:r>
            <a:r>
              <a:rPr lang="en-GB" sz="2100" dirty="0">
                <a:solidFill>
                  <a:srgbClr val="400080"/>
                </a:solidFill>
              </a:rPr>
              <a:t>developed countries plan the transition of cervical screening programme in the era </a:t>
            </a:r>
            <a:r>
              <a:rPr lang="en-GB" sz="2100" dirty="0" smtClean="0">
                <a:solidFill>
                  <a:srgbClr val="400080"/>
                </a:solidFill>
              </a:rPr>
              <a:t>of HPV </a:t>
            </a:r>
            <a:r>
              <a:rPr lang="en-GB" sz="2100" dirty="0">
                <a:solidFill>
                  <a:srgbClr val="400080"/>
                </a:solidFill>
              </a:rPr>
              <a:t>vaccination</a:t>
            </a:r>
          </a:p>
        </p:txBody>
      </p:sp>
      <p:sp>
        <p:nvSpPr>
          <p:cNvPr id="6" name="TextBox 5"/>
          <p:cNvSpPr txBox="1"/>
          <p:nvPr/>
        </p:nvSpPr>
        <p:spPr>
          <a:xfrm>
            <a:off x="811510" y="5114667"/>
            <a:ext cx="4836695" cy="369332"/>
          </a:xfrm>
          <a:prstGeom prst="rect">
            <a:avLst/>
          </a:prstGeom>
          <a:noFill/>
        </p:spPr>
        <p:txBody>
          <a:bodyPr wrap="square" rtlCol="0">
            <a:spAutoFit/>
          </a:bodyPr>
          <a:lstStyle/>
          <a:p>
            <a:r>
              <a:rPr lang="en-GB" i="1" dirty="0" smtClean="0"/>
              <a:t>Canfell et al. BMJ Open  </a:t>
            </a:r>
            <a:r>
              <a:rPr lang="en-GB" dirty="0" smtClean="0"/>
              <a:t>2018;8:e016700</a:t>
            </a:r>
            <a:r>
              <a:rPr lang="en-GB" dirty="0"/>
              <a:t>.</a:t>
            </a:r>
            <a:endParaRPr lang="en-IE" dirty="0"/>
          </a:p>
        </p:txBody>
      </p:sp>
    </p:spTree>
    <p:extLst>
      <p:ext uri="{BB962C8B-B14F-4D97-AF65-F5344CB8AC3E}">
        <p14:creationId xmlns:p14="http://schemas.microsoft.com/office/powerpoint/2010/main" val="87125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71"/>
            <a:ext cx="10515600" cy="1325563"/>
          </a:xfrm>
        </p:spPr>
        <p:txBody>
          <a:bodyPr>
            <a:normAutofit/>
          </a:bodyPr>
          <a:lstStyle/>
          <a:p>
            <a:pPr algn="ctr"/>
            <a:r>
              <a:rPr lang="en-IE" sz="4000" b="1" dirty="0" smtClean="0">
                <a:solidFill>
                  <a:srgbClr val="400080"/>
                </a:solidFill>
                <a:latin typeface="Arial" panose="020B0604020202020204" pitchFamily="34" charset="0"/>
                <a:ea typeface="+mn-ea"/>
                <a:cs typeface="Arial" panose="020B0604020202020204" pitchFamily="34" charset="0"/>
              </a:rPr>
              <a:t>England</a:t>
            </a:r>
            <a:endParaRPr lang="en-IE" sz="4000" b="1" dirty="0">
              <a:solidFill>
                <a:srgbClr val="400080"/>
              </a:solidFill>
              <a:latin typeface="Arial" panose="020B0604020202020204" pitchFamily="34" charset="0"/>
              <a:ea typeface="+mn-ea"/>
              <a:cs typeface="Arial" panose="020B0604020202020204" pitchFamily="34"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44566"/>
            <a:ext cx="5181600" cy="3774311"/>
          </a:xfrm>
        </p:spPr>
      </p:pic>
      <p:sp>
        <p:nvSpPr>
          <p:cNvPr id="8" name="Content Placeholder 7"/>
          <p:cNvSpPr>
            <a:spLocks noGrp="1"/>
          </p:cNvSpPr>
          <p:nvPr>
            <p:ph sz="half" idx="2"/>
          </p:nvPr>
        </p:nvSpPr>
        <p:spPr>
          <a:xfrm>
            <a:off x="6329856" y="1273831"/>
            <a:ext cx="5181600" cy="4575175"/>
          </a:xfrm>
        </p:spPr>
        <p:txBody>
          <a:bodyPr>
            <a:normAutofit fontScale="85000" lnSpcReduction="10000"/>
          </a:bodyPr>
          <a:lstStyle/>
          <a:p>
            <a:pPr marL="342900" lvl="1" indent="-342900" eaLnBrk="0" fontAlgn="base" hangingPunct="0">
              <a:lnSpc>
                <a:spcPct val="120000"/>
              </a:lnSpc>
              <a:spcBef>
                <a:spcPts val="0"/>
              </a:spcBef>
              <a:spcAft>
                <a:spcPct val="0"/>
              </a:spcAft>
              <a:buClr>
                <a:srgbClr val="FF6600"/>
              </a:buClr>
              <a:buFontTx/>
              <a:buChar char="•"/>
              <a:tabLst>
                <a:tab pos="450850" algn="l"/>
              </a:tabLst>
            </a:pPr>
            <a:r>
              <a:rPr lang="en-GB" sz="2500" dirty="0">
                <a:solidFill>
                  <a:srgbClr val="400080"/>
                </a:solidFill>
              </a:rPr>
              <a:t>First cohorts of teenage girls to be vaccinated against human papillomavirus (HPV) will soon be entering the </a:t>
            </a:r>
            <a:r>
              <a:rPr lang="en-GB" sz="2500" dirty="0" smtClean="0">
                <a:solidFill>
                  <a:srgbClr val="400080"/>
                </a:solidFill>
              </a:rPr>
              <a:t>England's screening </a:t>
            </a:r>
            <a:r>
              <a:rPr lang="en-GB" sz="2500" dirty="0">
                <a:solidFill>
                  <a:srgbClr val="400080"/>
                </a:solidFill>
              </a:rPr>
              <a:t>program</a:t>
            </a:r>
          </a:p>
          <a:p>
            <a:pPr marL="342900" lvl="1" indent="-342900" eaLnBrk="0" fontAlgn="base" hangingPunct="0">
              <a:lnSpc>
                <a:spcPct val="120000"/>
              </a:lnSpc>
              <a:spcBef>
                <a:spcPts val="0"/>
              </a:spcBef>
              <a:spcAft>
                <a:spcPct val="0"/>
              </a:spcAft>
              <a:buClr>
                <a:srgbClr val="FF6600"/>
              </a:buClr>
              <a:buFontTx/>
              <a:buChar char="•"/>
              <a:tabLst>
                <a:tab pos="450850" algn="l"/>
              </a:tabLst>
            </a:pPr>
            <a:r>
              <a:rPr lang="en-GB" sz="2500" dirty="0">
                <a:solidFill>
                  <a:srgbClr val="400080"/>
                </a:solidFill>
              </a:rPr>
              <a:t>Microsimulation model calibrated - natural histories in the absence of vaccination were simulated for 300,000 women</a:t>
            </a:r>
          </a:p>
          <a:p>
            <a:pPr marL="342900" lvl="1" indent="-342900" eaLnBrk="0" fontAlgn="base" hangingPunct="0">
              <a:lnSpc>
                <a:spcPct val="120000"/>
              </a:lnSpc>
              <a:spcBef>
                <a:spcPts val="0"/>
              </a:spcBef>
              <a:spcAft>
                <a:spcPct val="0"/>
              </a:spcAft>
              <a:buClr>
                <a:srgbClr val="FF6600"/>
              </a:buClr>
              <a:buFontTx/>
              <a:buChar char="•"/>
              <a:tabLst>
                <a:tab pos="450850" algn="l"/>
              </a:tabLst>
            </a:pPr>
            <a:r>
              <a:rPr lang="en-GB" sz="2500" dirty="0" smtClean="0">
                <a:solidFill>
                  <a:srgbClr val="400080"/>
                </a:solidFill>
              </a:rPr>
              <a:t>Considered </a:t>
            </a:r>
            <a:r>
              <a:rPr lang="en-GB" sz="2500" dirty="0">
                <a:solidFill>
                  <a:srgbClr val="400080"/>
                </a:solidFill>
              </a:rPr>
              <a:t>vaccinated and unvaccinated women separately, as the population will contain a mix of these women, and the appropriate intensity of cervical screening differs between these groups</a:t>
            </a:r>
          </a:p>
          <a:p>
            <a:pPr marL="0" indent="0">
              <a:buNone/>
            </a:pPr>
            <a:endParaRPr lang="en-GB" dirty="0" smtClean="0"/>
          </a:p>
          <a:p>
            <a:endParaRPr lang="en-GB" dirty="0" smtClean="0"/>
          </a:p>
          <a:p>
            <a:endParaRPr lang="en-GB" dirty="0" smtClean="0"/>
          </a:p>
          <a:p>
            <a:endParaRPr lang="en-GB" dirty="0"/>
          </a:p>
        </p:txBody>
      </p:sp>
      <p:sp>
        <p:nvSpPr>
          <p:cNvPr id="5" name="TextBox 4"/>
          <p:cNvSpPr txBox="1"/>
          <p:nvPr/>
        </p:nvSpPr>
        <p:spPr>
          <a:xfrm>
            <a:off x="6692057" y="6328611"/>
            <a:ext cx="4836695" cy="369332"/>
          </a:xfrm>
          <a:prstGeom prst="rect">
            <a:avLst/>
          </a:prstGeom>
          <a:noFill/>
        </p:spPr>
        <p:txBody>
          <a:bodyPr wrap="square" rtlCol="0">
            <a:spAutoFit/>
          </a:bodyPr>
          <a:lstStyle/>
          <a:p>
            <a:r>
              <a:rPr lang="en-GB" i="1" dirty="0" smtClean="0"/>
              <a:t>Landy et al. Int</a:t>
            </a:r>
            <a:r>
              <a:rPr lang="en-GB" i="1" dirty="0"/>
              <a:t>. J. Cancer: 142, 709–718 (2018)</a:t>
            </a:r>
            <a:endParaRPr lang="en-IE" i="1" dirty="0"/>
          </a:p>
        </p:txBody>
      </p:sp>
    </p:spTree>
    <p:extLst>
      <p:ext uri="{BB962C8B-B14F-4D97-AF65-F5344CB8AC3E}">
        <p14:creationId xmlns:p14="http://schemas.microsoft.com/office/powerpoint/2010/main" val="313316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740" y="0"/>
            <a:ext cx="10515600" cy="1325563"/>
          </a:xfrm>
        </p:spPr>
        <p:txBody>
          <a:bodyPr>
            <a:normAutofit/>
          </a:bodyPr>
          <a:lstStyle/>
          <a:p>
            <a:pPr algn="ctr"/>
            <a:r>
              <a:rPr lang="en-IE" sz="4000" b="1" dirty="0" smtClean="0">
                <a:solidFill>
                  <a:srgbClr val="400080"/>
                </a:solidFill>
                <a:latin typeface="Arial" panose="020B0604020202020204" pitchFamily="34" charset="0"/>
                <a:ea typeface="+mn-ea"/>
                <a:cs typeface="Arial" panose="020B0604020202020204" pitchFamily="34" charset="0"/>
              </a:rPr>
              <a:t>England</a:t>
            </a:r>
            <a:endParaRPr lang="en-IE" sz="4000" b="1" dirty="0">
              <a:solidFill>
                <a:srgbClr val="400080"/>
              </a:solidFill>
              <a:latin typeface="Arial" panose="020B0604020202020204" pitchFamily="34" charset="0"/>
              <a:ea typeface="+mn-ea"/>
              <a:cs typeface="Arial" panose="020B0604020202020204" pitchFamily="34" charset="0"/>
            </a:endParaRPr>
          </a:p>
        </p:txBody>
      </p:sp>
      <p:sp>
        <p:nvSpPr>
          <p:cNvPr id="5" name="Text Placeholder 4"/>
          <p:cNvSpPr>
            <a:spLocks noGrp="1"/>
          </p:cNvSpPr>
          <p:nvPr>
            <p:ph type="body" idx="1"/>
          </p:nvPr>
        </p:nvSpPr>
        <p:spPr>
          <a:xfrm>
            <a:off x="808257" y="1581560"/>
            <a:ext cx="5157787" cy="1188161"/>
          </a:xfrm>
        </p:spPr>
        <p:txBody>
          <a:bodyPr>
            <a:normAutofit fontScale="92500" lnSpcReduction="10000"/>
          </a:bodyPr>
          <a:lstStyle/>
          <a:p>
            <a:endParaRPr lang="en-GB" dirty="0" smtClean="0"/>
          </a:p>
          <a:p>
            <a:r>
              <a:rPr lang="en-GB" sz="2800" dirty="0" smtClean="0">
                <a:solidFill>
                  <a:srgbClr val="009999"/>
                </a:solidFill>
              </a:rPr>
              <a:t>Vaccination scenarios added to the model:</a:t>
            </a:r>
            <a:endParaRPr lang="en-GB" sz="2800" dirty="0">
              <a:solidFill>
                <a:srgbClr val="009999"/>
              </a:solidFill>
            </a:endParaRPr>
          </a:p>
          <a:p>
            <a:endParaRPr lang="en-GB" dirty="0"/>
          </a:p>
        </p:txBody>
      </p:sp>
      <p:sp>
        <p:nvSpPr>
          <p:cNvPr id="3" name="Content Placeholder 2"/>
          <p:cNvSpPr>
            <a:spLocks noGrp="1"/>
          </p:cNvSpPr>
          <p:nvPr>
            <p:ph sz="half" idx="2"/>
          </p:nvPr>
        </p:nvSpPr>
        <p:spPr/>
        <p:txBody>
          <a:bodyPr>
            <a:normAutofit/>
          </a:bodyPr>
          <a:lstStyle/>
          <a:p>
            <a:pPr marL="0" indent="0">
              <a:buNone/>
            </a:pPr>
            <a:r>
              <a:rPr lang="en-GB" sz="2300" dirty="0">
                <a:solidFill>
                  <a:srgbClr val="400080"/>
                </a:solidFill>
              </a:rPr>
              <a:t>(1) 100% efficacy against HPV16/18</a:t>
            </a:r>
          </a:p>
          <a:p>
            <a:pPr marL="0" indent="0">
              <a:buNone/>
            </a:pPr>
            <a:r>
              <a:rPr lang="en-GB" sz="2300" dirty="0">
                <a:solidFill>
                  <a:srgbClr val="400080"/>
                </a:solidFill>
              </a:rPr>
              <a:t>(ii) 15% cross-protection, </a:t>
            </a:r>
          </a:p>
          <a:p>
            <a:pPr marL="0" indent="0">
              <a:buNone/>
            </a:pPr>
            <a:r>
              <a:rPr lang="en-GB" sz="2300" dirty="0">
                <a:solidFill>
                  <a:srgbClr val="400080"/>
                </a:solidFill>
              </a:rPr>
              <a:t>(iii) 22% cross-protection, </a:t>
            </a:r>
          </a:p>
          <a:p>
            <a:pPr marL="0" indent="0">
              <a:buNone/>
            </a:pPr>
            <a:r>
              <a:rPr lang="en-GB" sz="2300" dirty="0">
                <a:solidFill>
                  <a:srgbClr val="400080"/>
                </a:solidFill>
              </a:rPr>
              <a:t>(iv) waning vaccine efficacy </a:t>
            </a:r>
          </a:p>
          <a:p>
            <a:endParaRPr lang="en-IE" dirty="0" smtClean="0"/>
          </a:p>
        </p:txBody>
      </p:sp>
      <p:sp>
        <p:nvSpPr>
          <p:cNvPr id="6" name="Text Placeholder 5"/>
          <p:cNvSpPr>
            <a:spLocks noGrp="1"/>
          </p:cNvSpPr>
          <p:nvPr>
            <p:ph type="body" sz="quarter" idx="3"/>
          </p:nvPr>
        </p:nvSpPr>
        <p:spPr>
          <a:xfrm>
            <a:off x="6168632" y="1129365"/>
            <a:ext cx="5183188" cy="920148"/>
          </a:xfrm>
        </p:spPr>
        <p:txBody>
          <a:bodyPr/>
          <a:lstStyle/>
          <a:p>
            <a:r>
              <a:rPr lang="en-GB" sz="2600" dirty="0" smtClean="0">
                <a:solidFill>
                  <a:srgbClr val="009999"/>
                </a:solidFill>
              </a:rPr>
              <a:t>Screening scenarios considered</a:t>
            </a:r>
            <a:r>
              <a:rPr lang="en-GB" dirty="0" smtClean="0">
                <a:solidFill>
                  <a:srgbClr val="009999"/>
                </a:solidFill>
              </a:rPr>
              <a:t>:</a:t>
            </a:r>
            <a:endParaRPr lang="en-GB" dirty="0">
              <a:solidFill>
                <a:srgbClr val="009999"/>
              </a:solidFill>
            </a:endParaRPr>
          </a:p>
        </p:txBody>
      </p:sp>
      <p:sp>
        <p:nvSpPr>
          <p:cNvPr id="7" name="Content Placeholder 6"/>
          <p:cNvSpPr>
            <a:spLocks noGrp="1"/>
          </p:cNvSpPr>
          <p:nvPr>
            <p:ph sz="quarter" idx="4"/>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632" y="2175641"/>
            <a:ext cx="4867230" cy="4083269"/>
          </a:xfrm>
          <a:prstGeom prst="rect">
            <a:avLst/>
          </a:prstGeom>
        </p:spPr>
      </p:pic>
    </p:spTree>
    <p:extLst>
      <p:ext uri="{BB962C8B-B14F-4D97-AF65-F5344CB8AC3E}">
        <p14:creationId xmlns:p14="http://schemas.microsoft.com/office/powerpoint/2010/main" val="640024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719667" y="1628775"/>
            <a:ext cx="10945284" cy="369332"/>
          </a:xfrm>
          <a:prstGeom prst="rect">
            <a:avLst/>
          </a:prstGeom>
          <a:noFill/>
          <a:ln w="9525">
            <a:noFill/>
            <a:miter lim="800000"/>
            <a:headEnd/>
            <a:tailEnd/>
          </a:ln>
        </p:spPr>
        <p:txBody>
          <a:bodyPr>
            <a:spAutoFit/>
          </a:bodyPr>
          <a:lstStyle/>
          <a:p>
            <a:pPr>
              <a:spcBef>
                <a:spcPct val="50000"/>
              </a:spcBef>
            </a:pPr>
            <a:r>
              <a:rPr lang="en-GB" dirty="0">
                <a:solidFill>
                  <a:srgbClr val="000000"/>
                </a:solidFill>
              </a:rPr>
              <a:t> </a:t>
            </a:r>
          </a:p>
        </p:txBody>
      </p:sp>
      <p:sp>
        <p:nvSpPr>
          <p:cNvPr id="9" name="Title 1"/>
          <p:cNvSpPr>
            <a:spLocks noGrp="1"/>
          </p:cNvSpPr>
          <p:nvPr>
            <p:ph type="title"/>
          </p:nvPr>
        </p:nvSpPr>
        <p:spPr>
          <a:xfrm>
            <a:off x="1313079" y="39420"/>
            <a:ext cx="9503833" cy="1143000"/>
          </a:xfrm>
        </p:spPr>
        <p:txBody>
          <a:bodyPr/>
          <a:lstStyle/>
          <a:p>
            <a:r>
              <a:rPr lang="en-IE" sz="3400" b="1" dirty="0" smtClean="0">
                <a:solidFill>
                  <a:srgbClr val="400080"/>
                </a:solidFill>
              </a:rPr>
              <a:t>English </a:t>
            </a:r>
            <a:r>
              <a:rPr lang="en-IE" sz="3400" b="1" dirty="0">
                <a:solidFill>
                  <a:srgbClr val="400080"/>
                </a:solidFill>
              </a:rPr>
              <a:t>s</a:t>
            </a:r>
            <a:r>
              <a:rPr lang="en-IE" sz="3400" b="1" dirty="0" smtClean="0">
                <a:solidFill>
                  <a:srgbClr val="400080"/>
                </a:solidFill>
              </a:rPr>
              <a:t>tudy findings</a:t>
            </a:r>
          </a:p>
        </p:txBody>
      </p:sp>
      <p:graphicFrame>
        <p:nvGraphicFramePr>
          <p:cNvPr id="7" name="Diagram 6"/>
          <p:cNvGraphicFramePr/>
          <p:nvPr>
            <p:extLst>
              <p:ext uri="{D42A27DB-BD31-4B8C-83A1-F6EECF244321}">
                <p14:modId xmlns:p14="http://schemas.microsoft.com/office/powerpoint/2010/main" val="3237102381"/>
              </p:ext>
            </p:extLst>
          </p:nvPr>
        </p:nvGraphicFramePr>
        <p:xfrm>
          <a:off x="719667" y="951186"/>
          <a:ext cx="10066511" cy="516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9208" y="3003844"/>
            <a:ext cx="2518031" cy="1583922"/>
          </a:xfrm>
          <a:prstGeom prst="ellipse">
            <a:avLst/>
          </a:prstGeom>
        </p:spPr>
      </p:pic>
    </p:spTree>
    <p:extLst>
      <p:ext uri="{BB962C8B-B14F-4D97-AF65-F5344CB8AC3E}">
        <p14:creationId xmlns:p14="http://schemas.microsoft.com/office/powerpoint/2010/main" val="31712546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800" b="1" dirty="0">
                <a:solidFill>
                  <a:srgbClr val="400080"/>
                </a:solidFill>
                <a:latin typeface="Arial" panose="020B0604020202020204" pitchFamily="34" charset="0"/>
                <a:ea typeface="+mn-ea"/>
                <a:cs typeface="Arial" panose="020B0604020202020204" pitchFamily="34" charset="0"/>
              </a:rPr>
              <a:t>English study findings</a:t>
            </a:r>
          </a:p>
        </p:txBody>
      </p:sp>
      <p:sp>
        <p:nvSpPr>
          <p:cNvPr id="13" name="Content Placeholder 12"/>
          <p:cNvSpPr>
            <a:spLocks noGrp="1"/>
          </p:cNvSpPr>
          <p:nvPr>
            <p:ph idx="1"/>
          </p:nvPr>
        </p:nvSpPr>
        <p:spPr>
          <a:xfrm>
            <a:off x="838200" y="1481959"/>
            <a:ext cx="10515600" cy="4695003"/>
          </a:xfrm>
        </p:spPr>
        <p:txBody>
          <a:bodyPr>
            <a:normAutofit/>
          </a:bodyPr>
          <a:lstStyle/>
          <a:p>
            <a:pPr marL="342900" lvl="1" indent="-342900" eaLnBrk="0" fontAlgn="base" hangingPunct="0">
              <a:lnSpc>
                <a:spcPct val="100000"/>
              </a:lnSpc>
              <a:spcBef>
                <a:spcPts val="0"/>
              </a:spcBef>
              <a:spcAft>
                <a:spcPct val="0"/>
              </a:spcAft>
              <a:buClr>
                <a:srgbClr val="FF6600"/>
              </a:buClr>
              <a:buFontTx/>
              <a:buChar char="•"/>
              <a:tabLst>
                <a:tab pos="450850" algn="l"/>
              </a:tabLst>
            </a:pPr>
            <a:r>
              <a:rPr lang="en-IE" sz="2300" u="sng" dirty="0">
                <a:solidFill>
                  <a:srgbClr val="400080"/>
                </a:solidFill>
              </a:rPr>
              <a:t>Fewer lifetime screens </a:t>
            </a:r>
            <a:r>
              <a:rPr lang="en-IE" sz="2300" dirty="0">
                <a:solidFill>
                  <a:srgbClr val="400080"/>
                </a:solidFill>
              </a:rPr>
              <a:t>are necessary for </a:t>
            </a:r>
            <a:r>
              <a:rPr lang="en-IE" sz="2300" u="sng" dirty="0">
                <a:solidFill>
                  <a:srgbClr val="400080"/>
                </a:solidFill>
              </a:rPr>
              <a:t>vaccinated women </a:t>
            </a:r>
            <a:r>
              <a:rPr lang="en-IE" sz="2300" dirty="0">
                <a:solidFill>
                  <a:srgbClr val="400080"/>
                </a:solidFill>
              </a:rPr>
              <a:t>to have the same level of protection against cervical cancer as is currently provided by 3- and 5-yearly cytology screening in unvaccinated </a:t>
            </a:r>
            <a:r>
              <a:rPr lang="en-IE" sz="2300" dirty="0" smtClean="0">
                <a:solidFill>
                  <a:srgbClr val="400080"/>
                </a:solidFill>
              </a:rPr>
              <a:t>women</a:t>
            </a:r>
          </a:p>
          <a:p>
            <a:pPr marL="342900" lvl="1" indent="-342900" eaLnBrk="0" fontAlgn="base" hangingPunct="0">
              <a:lnSpc>
                <a:spcPct val="100000"/>
              </a:lnSpc>
              <a:spcBef>
                <a:spcPts val="0"/>
              </a:spcBef>
              <a:spcAft>
                <a:spcPct val="0"/>
              </a:spcAft>
              <a:buClr>
                <a:srgbClr val="FF6600"/>
              </a:buClr>
              <a:buFontTx/>
              <a:buChar char="•"/>
              <a:tabLst>
                <a:tab pos="450850" algn="l"/>
              </a:tabLst>
            </a:pPr>
            <a:endParaRPr lang="en-IE" sz="2300" dirty="0">
              <a:solidFill>
                <a:srgbClr val="400080"/>
              </a:solidFill>
            </a:endParaRPr>
          </a:p>
          <a:p>
            <a:pPr marL="342900" lvl="1" indent="-342900" eaLnBrk="0" fontAlgn="base" hangingPunct="0">
              <a:lnSpc>
                <a:spcPct val="100000"/>
              </a:lnSpc>
              <a:spcBef>
                <a:spcPts val="0"/>
              </a:spcBef>
              <a:spcAft>
                <a:spcPct val="0"/>
              </a:spcAft>
              <a:buClr>
                <a:srgbClr val="FF6600"/>
              </a:buClr>
              <a:buFontTx/>
              <a:buChar char="•"/>
              <a:tabLst>
                <a:tab pos="450850" algn="l"/>
              </a:tabLst>
            </a:pPr>
            <a:r>
              <a:rPr lang="en-GB" sz="2300" dirty="0">
                <a:solidFill>
                  <a:srgbClr val="400080"/>
                </a:solidFill>
              </a:rPr>
              <a:t>Even in unvaccinated women, screening intervals can be safely lengthened with the introduction of HPV testing with cytology triage, compared to cytology </a:t>
            </a:r>
            <a:r>
              <a:rPr lang="en-GB" sz="2300" dirty="0" smtClean="0">
                <a:solidFill>
                  <a:srgbClr val="400080"/>
                </a:solidFill>
              </a:rPr>
              <a:t>testing</a:t>
            </a:r>
          </a:p>
          <a:p>
            <a:pPr marL="342900" lvl="1" indent="-342900" eaLnBrk="0" fontAlgn="base" hangingPunct="0">
              <a:lnSpc>
                <a:spcPct val="100000"/>
              </a:lnSpc>
              <a:spcBef>
                <a:spcPts val="0"/>
              </a:spcBef>
              <a:spcAft>
                <a:spcPct val="0"/>
              </a:spcAft>
              <a:buClr>
                <a:srgbClr val="FF6600"/>
              </a:buClr>
              <a:buFontTx/>
              <a:buChar char="•"/>
              <a:tabLst>
                <a:tab pos="450850" algn="l"/>
              </a:tabLst>
            </a:pPr>
            <a:endParaRPr lang="en-GB" sz="2300" dirty="0">
              <a:solidFill>
                <a:srgbClr val="400080"/>
              </a:solidFill>
            </a:endParaRPr>
          </a:p>
          <a:p>
            <a:pPr marL="342900" lvl="1" indent="-342900" eaLnBrk="0" fontAlgn="base" hangingPunct="0">
              <a:lnSpc>
                <a:spcPct val="100000"/>
              </a:lnSpc>
              <a:spcBef>
                <a:spcPts val="0"/>
              </a:spcBef>
              <a:spcAft>
                <a:spcPct val="0"/>
              </a:spcAft>
              <a:buClr>
                <a:srgbClr val="FF6600"/>
              </a:buClr>
              <a:buFontTx/>
              <a:buChar char="•"/>
              <a:tabLst>
                <a:tab pos="450850" algn="l"/>
              </a:tabLst>
            </a:pPr>
            <a:r>
              <a:rPr lang="en-GB" sz="2300" dirty="0">
                <a:solidFill>
                  <a:srgbClr val="400080"/>
                </a:solidFill>
              </a:rPr>
              <a:t>Until the level of herd immunity has been established to be safe to reduce the required frequency of cervical screening in unvaccinated women, </a:t>
            </a:r>
            <a:r>
              <a:rPr lang="en-GB" sz="2300" u="sng" dirty="0">
                <a:solidFill>
                  <a:srgbClr val="400080"/>
                </a:solidFill>
              </a:rPr>
              <a:t>vaccinated and unvaccinated women</a:t>
            </a:r>
            <a:r>
              <a:rPr lang="en-GB" sz="2300" dirty="0">
                <a:solidFill>
                  <a:srgbClr val="400080"/>
                </a:solidFill>
              </a:rPr>
              <a:t> should have </a:t>
            </a:r>
            <a:r>
              <a:rPr lang="en-GB" sz="2300" u="sng" dirty="0">
                <a:solidFill>
                  <a:srgbClr val="400080"/>
                </a:solidFill>
              </a:rPr>
              <a:t>different screening </a:t>
            </a:r>
            <a:r>
              <a:rPr lang="en-GB" sz="2300" u="sng" dirty="0" smtClean="0">
                <a:solidFill>
                  <a:srgbClr val="400080"/>
                </a:solidFill>
              </a:rPr>
              <a:t>algorithms</a:t>
            </a:r>
            <a:endParaRPr lang="en-IE" sz="2300" u="sng" dirty="0">
              <a:solidFill>
                <a:srgbClr val="400080"/>
              </a:solidFill>
            </a:endParaRPr>
          </a:p>
          <a:p>
            <a:pPr marL="800100" lvl="2" indent="-342900" eaLnBrk="0" fontAlgn="base" hangingPunct="0">
              <a:lnSpc>
                <a:spcPct val="100000"/>
              </a:lnSpc>
              <a:spcBef>
                <a:spcPts val="0"/>
              </a:spcBef>
              <a:spcAft>
                <a:spcPct val="0"/>
              </a:spcAft>
              <a:buClr>
                <a:srgbClr val="FF6600"/>
              </a:buClr>
              <a:buFont typeface="Courier New" panose="02070309020205020404" pitchFamily="49" charset="0"/>
              <a:buChar char="o"/>
              <a:tabLst>
                <a:tab pos="450850" algn="l"/>
              </a:tabLst>
            </a:pPr>
            <a:r>
              <a:rPr lang="en-IE" sz="2400" dirty="0" smtClean="0"/>
              <a:t> </a:t>
            </a:r>
            <a:r>
              <a:rPr lang="en-IE" sz="2400" dirty="0">
                <a:solidFill>
                  <a:srgbClr val="400080"/>
                </a:solidFill>
              </a:rPr>
              <a:t>I</a:t>
            </a:r>
            <a:r>
              <a:rPr lang="en-IE" sz="2400" dirty="0" smtClean="0">
                <a:solidFill>
                  <a:srgbClr val="400080"/>
                </a:solidFill>
              </a:rPr>
              <a:t>mportance </a:t>
            </a:r>
            <a:r>
              <a:rPr lang="en-IE" sz="2400" dirty="0">
                <a:solidFill>
                  <a:srgbClr val="400080"/>
                </a:solidFill>
              </a:rPr>
              <a:t>of recording vaccination status, and linking this information to the screening programmes call–recall </a:t>
            </a:r>
            <a:r>
              <a:rPr lang="en-IE" sz="2400" dirty="0" smtClean="0">
                <a:solidFill>
                  <a:srgbClr val="400080"/>
                </a:solidFill>
              </a:rPr>
              <a:t>database</a:t>
            </a:r>
            <a:endParaRPr lang="en-IE" sz="2400" dirty="0">
              <a:solidFill>
                <a:srgbClr val="400080"/>
              </a:solidFill>
            </a:endParaRPr>
          </a:p>
          <a:p>
            <a:endParaRPr lang="en-GB" dirty="0"/>
          </a:p>
        </p:txBody>
      </p:sp>
    </p:spTree>
    <p:extLst>
      <p:ext uri="{BB962C8B-B14F-4D97-AF65-F5344CB8AC3E}">
        <p14:creationId xmlns:p14="http://schemas.microsoft.com/office/powerpoint/2010/main" val="1967364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337"/>
            <a:ext cx="10515600" cy="1325563"/>
          </a:xfrm>
        </p:spPr>
        <p:txBody>
          <a:bodyPr>
            <a:normAutofit/>
          </a:bodyPr>
          <a:lstStyle/>
          <a:p>
            <a:pPr algn="ctr"/>
            <a:r>
              <a:rPr lang="en-GB" sz="3800" b="1" dirty="0">
                <a:solidFill>
                  <a:srgbClr val="400080"/>
                </a:solidFill>
                <a:latin typeface="Arial" panose="020B0604020202020204" pitchFamily="34" charset="0"/>
                <a:ea typeface="+mn-ea"/>
                <a:cs typeface="Arial" panose="020B0604020202020204" pitchFamily="34" charset="0"/>
              </a:rPr>
              <a:t>English study – strengths and limitations</a:t>
            </a:r>
          </a:p>
        </p:txBody>
      </p:sp>
      <p:sp>
        <p:nvSpPr>
          <p:cNvPr id="3" name="Content Placeholder 2"/>
          <p:cNvSpPr>
            <a:spLocks noGrp="1"/>
          </p:cNvSpPr>
          <p:nvPr>
            <p:ph idx="1"/>
          </p:nvPr>
        </p:nvSpPr>
        <p:spPr>
          <a:xfrm>
            <a:off x="838200" y="1589135"/>
            <a:ext cx="10515600" cy="4351338"/>
          </a:xfrm>
        </p:spPr>
        <p:txBody>
          <a:bodyPr>
            <a:normAutofit fontScale="92500" lnSpcReduction="20000"/>
          </a:bodyPr>
          <a:lstStyle/>
          <a:p>
            <a:pPr marL="0" lvl="1" indent="0" eaLnBrk="0" fontAlgn="base" hangingPunct="0">
              <a:lnSpc>
                <a:spcPct val="110000"/>
              </a:lnSpc>
              <a:spcBef>
                <a:spcPct val="20000"/>
              </a:spcBef>
              <a:spcAft>
                <a:spcPct val="0"/>
              </a:spcAft>
              <a:buClr>
                <a:srgbClr val="FF6600"/>
              </a:buClr>
              <a:buNone/>
              <a:tabLst>
                <a:tab pos="450850" algn="l"/>
              </a:tabLst>
            </a:pPr>
            <a:r>
              <a:rPr lang="en-GB" sz="3000" b="1" dirty="0">
                <a:solidFill>
                  <a:srgbClr val="009999"/>
                </a:solidFill>
              </a:rPr>
              <a:t>Strengths: </a:t>
            </a:r>
          </a:p>
          <a:p>
            <a:pPr marL="457200" lvl="1" indent="-457200" eaLnBrk="0" fontAlgn="base" hangingPunct="0">
              <a:lnSpc>
                <a:spcPct val="110000"/>
              </a:lnSpc>
              <a:spcBef>
                <a:spcPct val="20000"/>
              </a:spcBef>
              <a:spcAft>
                <a:spcPct val="0"/>
              </a:spcAft>
              <a:buClr>
                <a:srgbClr val="FF6600"/>
              </a:buClr>
              <a:tabLst>
                <a:tab pos="450850" algn="l"/>
              </a:tabLst>
            </a:pPr>
            <a:r>
              <a:rPr lang="en-GB" sz="2800" dirty="0">
                <a:solidFill>
                  <a:srgbClr val="400080"/>
                </a:solidFill>
              </a:rPr>
              <a:t>Considered the </a:t>
            </a:r>
            <a:r>
              <a:rPr lang="en-GB" sz="2800" dirty="0" smtClean="0">
                <a:solidFill>
                  <a:srgbClr val="400080"/>
                </a:solidFill>
              </a:rPr>
              <a:t>nonavalent </a:t>
            </a:r>
            <a:r>
              <a:rPr lang="en-GB" sz="2800" dirty="0">
                <a:solidFill>
                  <a:srgbClr val="400080"/>
                </a:solidFill>
              </a:rPr>
              <a:t>vaccine</a:t>
            </a:r>
          </a:p>
          <a:p>
            <a:pPr marL="457200" lvl="1" indent="-457200" eaLnBrk="0" fontAlgn="base" hangingPunct="0">
              <a:lnSpc>
                <a:spcPct val="110000"/>
              </a:lnSpc>
              <a:spcBef>
                <a:spcPct val="20000"/>
              </a:spcBef>
              <a:spcAft>
                <a:spcPct val="0"/>
              </a:spcAft>
              <a:buClr>
                <a:srgbClr val="FF6600"/>
              </a:buClr>
              <a:tabLst>
                <a:tab pos="450850" algn="l"/>
              </a:tabLst>
            </a:pPr>
            <a:r>
              <a:rPr lang="en-GB" sz="2800" dirty="0">
                <a:solidFill>
                  <a:srgbClr val="400080"/>
                </a:solidFill>
              </a:rPr>
              <a:t>Considered cross protection (HPV types not covered by vaccines)</a:t>
            </a:r>
          </a:p>
          <a:p>
            <a:endParaRPr lang="en-GB" dirty="0"/>
          </a:p>
          <a:p>
            <a:pPr marL="0" lvl="1" indent="0" eaLnBrk="0" fontAlgn="base" hangingPunct="0">
              <a:lnSpc>
                <a:spcPct val="110000"/>
              </a:lnSpc>
              <a:spcBef>
                <a:spcPct val="20000"/>
              </a:spcBef>
              <a:spcAft>
                <a:spcPct val="0"/>
              </a:spcAft>
              <a:buClr>
                <a:srgbClr val="FF6600"/>
              </a:buClr>
              <a:buNone/>
              <a:tabLst>
                <a:tab pos="450850" algn="l"/>
              </a:tabLst>
            </a:pPr>
            <a:r>
              <a:rPr lang="en-GB" sz="3000" b="1" dirty="0">
                <a:solidFill>
                  <a:srgbClr val="009999"/>
                </a:solidFill>
              </a:rPr>
              <a:t>Limitations: </a:t>
            </a:r>
          </a:p>
          <a:p>
            <a:pPr marL="457200" lvl="1" indent="-457200" eaLnBrk="0" fontAlgn="base" hangingPunct="0">
              <a:lnSpc>
                <a:spcPct val="110000"/>
              </a:lnSpc>
              <a:spcBef>
                <a:spcPct val="20000"/>
              </a:spcBef>
              <a:spcAft>
                <a:spcPct val="0"/>
              </a:spcAft>
              <a:buClr>
                <a:srgbClr val="FF6600"/>
              </a:buClr>
              <a:tabLst>
                <a:tab pos="450850" algn="l"/>
              </a:tabLst>
            </a:pPr>
            <a:r>
              <a:rPr lang="en-GB" sz="2800" dirty="0">
                <a:solidFill>
                  <a:srgbClr val="400080"/>
                </a:solidFill>
              </a:rPr>
              <a:t>not consider herd immunity, which would be expected to lower the incremental benefit of + screens in unvaccinated women</a:t>
            </a:r>
          </a:p>
          <a:p>
            <a:pPr marL="457200" lvl="1" indent="-457200" eaLnBrk="0" fontAlgn="base" hangingPunct="0">
              <a:lnSpc>
                <a:spcPct val="110000"/>
              </a:lnSpc>
              <a:spcBef>
                <a:spcPct val="20000"/>
              </a:spcBef>
              <a:spcAft>
                <a:spcPct val="0"/>
              </a:spcAft>
              <a:buClr>
                <a:srgbClr val="FF6600"/>
              </a:buClr>
              <a:tabLst>
                <a:tab pos="450850" algn="l"/>
              </a:tabLst>
            </a:pPr>
            <a:r>
              <a:rPr lang="en-GB" sz="2800" dirty="0">
                <a:solidFill>
                  <a:srgbClr val="400080"/>
                </a:solidFill>
              </a:rPr>
              <a:t>small range of possible screening scenarios</a:t>
            </a:r>
          </a:p>
          <a:p>
            <a:pPr marL="457200" lvl="1" indent="-457200" eaLnBrk="0" fontAlgn="base" hangingPunct="0">
              <a:lnSpc>
                <a:spcPct val="110000"/>
              </a:lnSpc>
              <a:spcBef>
                <a:spcPct val="20000"/>
              </a:spcBef>
              <a:spcAft>
                <a:spcPct val="0"/>
              </a:spcAft>
              <a:buClr>
                <a:srgbClr val="FF6600"/>
              </a:buClr>
              <a:tabLst>
                <a:tab pos="450850" algn="l"/>
              </a:tabLst>
            </a:pPr>
            <a:r>
              <a:rPr lang="en-GB" sz="2800" dirty="0">
                <a:solidFill>
                  <a:srgbClr val="400080"/>
                </a:solidFill>
              </a:rPr>
              <a:t>women who were fully vaccinated at age 12, prior to HPV exposure, or not vaccinated at all, not women who were partially </a:t>
            </a:r>
            <a:r>
              <a:rPr lang="en-GB" sz="2800" dirty="0" smtClean="0">
                <a:solidFill>
                  <a:srgbClr val="400080"/>
                </a:solidFill>
              </a:rPr>
              <a:t>vaccinated</a:t>
            </a:r>
            <a:endParaRPr lang="en-GB" sz="2800" dirty="0">
              <a:solidFill>
                <a:srgbClr val="40008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89" y="1069262"/>
            <a:ext cx="3600450" cy="1266825"/>
          </a:xfrm>
          <a:prstGeom prst="rect">
            <a:avLst/>
          </a:prstGeom>
        </p:spPr>
      </p:pic>
    </p:spTree>
    <p:extLst>
      <p:ext uri="{BB962C8B-B14F-4D97-AF65-F5344CB8AC3E}">
        <p14:creationId xmlns:p14="http://schemas.microsoft.com/office/powerpoint/2010/main" val="86295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9"/>
            <a:ext cx="10515600" cy="1325563"/>
          </a:xfrm>
        </p:spPr>
        <p:txBody>
          <a:bodyPr>
            <a:normAutofit/>
          </a:bodyPr>
          <a:lstStyle/>
          <a:p>
            <a:pPr algn="ctr"/>
            <a:r>
              <a:rPr lang="en-GB" sz="3800" b="1" dirty="0">
                <a:solidFill>
                  <a:srgbClr val="400080"/>
                </a:solidFill>
                <a:latin typeface="Arial" panose="020B0604020202020204" pitchFamily="34" charset="0"/>
                <a:ea typeface="+mn-ea"/>
                <a:cs typeface="Arial" panose="020B0604020202020204" pitchFamily="34" charset="0"/>
              </a:rPr>
              <a:t>Current situation in Ireland</a:t>
            </a:r>
          </a:p>
        </p:txBody>
      </p:sp>
      <p:sp>
        <p:nvSpPr>
          <p:cNvPr id="3" name="Content Placeholder 2"/>
          <p:cNvSpPr>
            <a:spLocks noGrp="1"/>
          </p:cNvSpPr>
          <p:nvPr>
            <p:ph idx="1"/>
          </p:nvPr>
        </p:nvSpPr>
        <p:spPr>
          <a:xfrm>
            <a:off x="712076" y="1368425"/>
            <a:ext cx="10515600" cy="4351338"/>
          </a:xfrm>
        </p:spPr>
        <p:txBody>
          <a:bodyPr>
            <a:normAutofit fontScale="25000" lnSpcReduction="20000"/>
          </a:bodyPr>
          <a:lstStyle/>
          <a:p>
            <a:pPr marL="0" indent="0">
              <a:buNone/>
            </a:pPr>
            <a:endParaRPr lang="en-GB" sz="2400" dirty="0" smtClean="0"/>
          </a:p>
          <a:p>
            <a:pPr marL="0" indent="0">
              <a:buNone/>
            </a:pPr>
            <a:endParaRPr lang="en-GB" sz="2400" dirty="0"/>
          </a:p>
          <a:p>
            <a:pPr marL="0" indent="0">
              <a:buNone/>
            </a:pPr>
            <a:endParaRPr lang="en-GB" sz="2400" dirty="0" smtClean="0"/>
          </a:p>
          <a:p>
            <a:pPr marL="457200" lvl="1" indent="-457200" eaLnBrk="0" fontAlgn="base" hangingPunct="0">
              <a:lnSpc>
                <a:spcPct val="100000"/>
              </a:lnSpc>
              <a:spcBef>
                <a:spcPct val="20000"/>
              </a:spcBef>
              <a:spcAft>
                <a:spcPct val="0"/>
              </a:spcAft>
              <a:buClr>
                <a:srgbClr val="FF6600"/>
              </a:buClr>
              <a:tabLst>
                <a:tab pos="450850" algn="l"/>
              </a:tabLst>
            </a:pPr>
            <a:endParaRPr lang="en-GB" sz="3100" dirty="0" smtClean="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endParaRPr lang="en-GB" sz="3100" dirty="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endParaRPr lang="en-GB" sz="3100" dirty="0" smtClean="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endParaRPr lang="en-GB" sz="3100" dirty="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endParaRPr lang="en-GB" sz="3100" dirty="0" smtClean="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endParaRPr lang="en-GB" sz="4400" dirty="0" smtClean="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endParaRPr lang="en-GB" sz="4400" dirty="0">
              <a:solidFill>
                <a:srgbClr val="400080"/>
              </a:solidFill>
            </a:endParaRPr>
          </a:p>
          <a:p>
            <a:pPr marL="228600" lvl="1" fontAlgn="base">
              <a:lnSpc>
                <a:spcPct val="110000"/>
              </a:lnSpc>
              <a:spcBef>
                <a:spcPts val="1000"/>
              </a:spcBef>
              <a:spcAft>
                <a:spcPct val="0"/>
              </a:spcAft>
              <a:buClr>
                <a:srgbClr val="FF6600"/>
              </a:buClr>
              <a:tabLst>
                <a:tab pos="450850" algn="l"/>
              </a:tabLst>
            </a:pPr>
            <a:r>
              <a:rPr lang="en-GB" sz="9600" dirty="0">
                <a:solidFill>
                  <a:srgbClr val="400080"/>
                </a:solidFill>
              </a:rPr>
              <a:t>The first cohort of schoolgirls vaccinated through this programme will be eligible for CervicalCheck in 2018-2019 </a:t>
            </a:r>
          </a:p>
          <a:p>
            <a:pPr marL="228600" lvl="1" fontAlgn="base">
              <a:lnSpc>
                <a:spcPct val="110000"/>
              </a:lnSpc>
              <a:spcBef>
                <a:spcPts val="1000"/>
              </a:spcBef>
              <a:spcAft>
                <a:spcPct val="0"/>
              </a:spcAft>
              <a:buClr>
                <a:srgbClr val="FF6600"/>
              </a:buClr>
              <a:tabLst>
                <a:tab pos="450850" algn="l"/>
              </a:tabLst>
            </a:pPr>
            <a:r>
              <a:rPr lang="en-GB" sz="9600" dirty="0">
                <a:solidFill>
                  <a:srgbClr val="400080"/>
                </a:solidFill>
              </a:rPr>
              <a:t>By 2023, over 80%* of women aged 25 years entering CervicalCheck will be vaccinated against HPV 16 and HPV 18 </a:t>
            </a:r>
          </a:p>
          <a:p>
            <a:pPr marL="228600" lvl="1" fontAlgn="base">
              <a:lnSpc>
                <a:spcPct val="110000"/>
              </a:lnSpc>
              <a:spcBef>
                <a:spcPts val="1000"/>
              </a:spcBef>
              <a:spcAft>
                <a:spcPct val="0"/>
              </a:spcAft>
              <a:buClr>
                <a:srgbClr val="FF6600"/>
              </a:buClr>
              <a:tabLst>
                <a:tab pos="450850" algn="l"/>
              </a:tabLst>
            </a:pPr>
            <a:r>
              <a:rPr lang="en-GB" sz="9600" dirty="0">
                <a:solidFill>
                  <a:srgbClr val="400080"/>
                </a:solidFill>
              </a:rPr>
              <a:t>If high vaccination rates can be maintained, consistent with international findings, a reduction in the prevalence of HPV 16 and 18 in unvaccinated women in Ireland is anticipated due to herd immunity</a:t>
            </a:r>
            <a:endParaRPr lang="en-IE" sz="9600" dirty="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endParaRPr lang="en-GB" sz="9600" dirty="0">
              <a:solidFill>
                <a:srgbClr val="400080"/>
              </a:solidFill>
            </a:endParaRPr>
          </a:p>
          <a:p>
            <a:pPr marL="0" indent="0">
              <a:buNone/>
            </a:pPr>
            <a:endParaRPr lang="en-GB" i="1" dirty="0" smtClean="0"/>
          </a:p>
          <a:p>
            <a:pPr marL="0" indent="0" algn="r">
              <a:buNone/>
            </a:pPr>
            <a:r>
              <a:rPr lang="en-GB" sz="2000" i="1" dirty="0" smtClean="0"/>
              <a:t>                                                                                                                                                                                              </a:t>
            </a:r>
            <a:r>
              <a:rPr lang="en-GB" sz="8000" i="1" dirty="0"/>
              <a:t>V</a:t>
            </a:r>
            <a:r>
              <a:rPr lang="en-GB" sz="8000" i="1" dirty="0" smtClean="0"/>
              <a:t>accination </a:t>
            </a:r>
            <a:r>
              <a:rPr lang="en-GB" sz="8000" i="1" dirty="0"/>
              <a:t>uptake has declined in the last two </a:t>
            </a:r>
            <a:r>
              <a:rPr lang="en-GB" sz="8000" i="1" dirty="0" smtClean="0"/>
              <a:t>years from 80 to apx 50%</a:t>
            </a:r>
            <a:endParaRPr lang="en-GB" sz="80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025" y="1258014"/>
            <a:ext cx="3133725" cy="1066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929" y="963424"/>
            <a:ext cx="1731251" cy="1655979"/>
          </a:xfrm>
          <a:prstGeom prst="rect">
            <a:avLst/>
          </a:prstGeom>
        </p:spPr>
      </p:pic>
    </p:spTree>
    <p:extLst>
      <p:ext uri="{BB962C8B-B14F-4D97-AF65-F5344CB8AC3E}">
        <p14:creationId xmlns:p14="http://schemas.microsoft.com/office/powerpoint/2010/main" val="264730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4558" y="1075764"/>
            <a:ext cx="10274968" cy="4751575"/>
          </a:xfrm>
        </p:spPr>
        <p:txBody>
          <a:bodyPr>
            <a:normAutofit/>
          </a:bodyPr>
          <a:lstStyle/>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IE" sz="2500" dirty="0">
                <a:solidFill>
                  <a:srgbClr val="400080"/>
                </a:solidFill>
              </a:rPr>
              <a:t>CERVIVA was established in 2005 </a:t>
            </a:r>
          </a:p>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IE" sz="2500" dirty="0">
                <a:solidFill>
                  <a:srgbClr val="400080"/>
                </a:solidFill>
              </a:rPr>
              <a:t>Initially funded to perform high quality research in the area of cervical screening in Ireland, with the overarching aim to support the National Cervical Screening Programme</a:t>
            </a:r>
          </a:p>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IE" sz="2500" dirty="0">
                <a:solidFill>
                  <a:srgbClr val="400080"/>
                </a:solidFill>
              </a:rPr>
              <a:t>Our research portfolio has expanded to include all HPV-associated cancers.</a:t>
            </a:r>
          </a:p>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IE" sz="2500" dirty="0">
                <a:solidFill>
                  <a:srgbClr val="400080"/>
                </a:solidFill>
              </a:rPr>
              <a:t>Three research pillars: </a:t>
            </a:r>
          </a:p>
          <a:p>
            <a:pPr marL="800100" lvl="2" indent="-342900" eaLnBrk="0" fontAlgn="base" hangingPunct="0">
              <a:lnSpc>
                <a:spcPct val="110000"/>
              </a:lnSpc>
              <a:spcBef>
                <a:spcPct val="20000"/>
              </a:spcBef>
              <a:spcAft>
                <a:spcPct val="0"/>
              </a:spcAft>
              <a:buClr>
                <a:srgbClr val="FF6600"/>
              </a:buClr>
              <a:buFont typeface="Courier New" panose="02070309020205020404" pitchFamily="49" charset="0"/>
              <a:buChar char="o"/>
              <a:tabLst>
                <a:tab pos="450850" algn="l"/>
              </a:tabLst>
            </a:pPr>
            <a:r>
              <a:rPr lang="en-IE" sz="2100" dirty="0">
                <a:solidFill>
                  <a:srgbClr val="400080"/>
                </a:solidFill>
              </a:rPr>
              <a:t>Molecular epidemiology</a:t>
            </a:r>
          </a:p>
          <a:p>
            <a:pPr marL="800100" lvl="2" indent="-342900" eaLnBrk="0" fontAlgn="base" hangingPunct="0">
              <a:lnSpc>
                <a:spcPct val="110000"/>
              </a:lnSpc>
              <a:spcBef>
                <a:spcPct val="20000"/>
              </a:spcBef>
              <a:spcAft>
                <a:spcPct val="0"/>
              </a:spcAft>
              <a:buClr>
                <a:srgbClr val="FF6600"/>
              </a:buClr>
              <a:buFont typeface="Courier New" panose="02070309020205020404" pitchFamily="49" charset="0"/>
              <a:buChar char="o"/>
              <a:tabLst>
                <a:tab pos="450850" algn="l"/>
              </a:tabLst>
            </a:pPr>
            <a:r>
              <a:rPr lang="en-IE" sz="2100" dirty="0">
                <a:solidFill>
                  <a:srgbClr val="400080"/>
                </a:solidFill>
              </a:rPr>
              <a:t>Health economics</a:t>
            </a:r>
          </a:p>
          <a:p>
            <a:pPr marL="800100" lvl="2" indent="-342900" eaLnBrk="0" fontAlgn="base" hangingPunct="0">
              <a:lnSpc>
                <a:spcPct val="110000"/>
              </a:lnSpc>
              <a:spcBef>
                <a:spcPct val="20000"/>
              </a:spcBef>
              <a:spcAft>
                <a:spcPct val="0"/>
              </a:spcAft>
              <a:buClr>
                <a:srgbClr val="FF6600"/>
              </a:buClr>
              <a:buFont typeface="Courier New" panose="02070309020205020404" pitchFamily="49" charset="0"/>
              <a:buChar char="o"/>
              <a:tabLst>
                <a:tab pos="450850" algn="l"/>
              </a:tabLst>
            </a:pPr>
            <a:r>
              <a:rPr lang="en-IE" sz="2100" dirty="0">
                <a:solidFill>
                  <a:srgbClr val="400080"/>
                </a:solidFill>
              </a:rPr>
              <a:t>Health psychology</a:t>
            </a:r>
          </a:p>
          <a:p>
            <a:pPr marL="0" indent="0" algn="ctr">
              <a:buNone/>
            </a:pPr>
            <a:endParaRPr lang="en-IE" sz="4000" b="1" dirty="0">
              <a:solidFill>
                <a:srgbClr val="FF0000"/>
              </a:solidFill>
              <a:latin typeface="Arial" panose="020B0604020202020204" pitchFamily="34" charset="0"/>
              <a:ea typeface="+mj-ea"/>
              <a:cs typeface="Arial" panose="020B0604020202020204" pitchFamily="34" charset="0"/>
            </a:endParaRPr>
          </a:p>
        </p:txBody>
      </p:sp>
      <p:pic>
        <p:nvPicPr>
          <p:cNvPr id="5" name="Picture 2" descr="G:\AICCC2015\CERVIVA_MarkImages\DeveolpmentofatheorybasedMedium.jpg"/>
          <p:cNvPicPr>
            <a:picLocks noChangeAspect="1" noChangeArrowheads="1"/>
          </p:cNvPicPr>
          <p:nvPr/>
        </p:nvPicPr>
        <p:blipFill>
          <a:blip r:embed="rId2" cstate="print"/>
          <a:srcRect/>
          <a:stretch>
            <a:fillRect/>
          </a:stretch>
        </p:blipFill>
        <p:spPr bwMode="auto">
          <a:xfrm>
            <a:off x="9743090" y="5310472"/>
            <a:ext cx="2262471" cy="1439007"/>
          </a:xfrm>
          <a:prstGeom prst="rect">
            <a:avLst/>
          </a:prstGeom>
          <a:noFill/>
        </p:spPr>
      </p:pic>
      <p:sp>
        <p:nvSpPr>
          <p:cNvPr id="4" name="Title 1"/>
          <p:cNvSpPr>
            <a:spLocks noGrp="1"/>
          </p:cNvSpPr>
          <p:nvPr>
            <p:ph type="title"/>
          </p:nvPr>
        </p:nvSpPr>
        <p:spPr>
          <a:xfrm>
            <a:off x="2198568" y="391301"/>
            <a:ext cx="8469432" cy="1325563"/>
          </a:xfrm>
        </p:spPr>
        <p:txBody>
          <a:bodyPr anchor="t">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CERVIVA – Who we are</a:t>
            </a:r>
          </a:p>
        </p:txBody>
      </p:sp>
    </p:spTree>
    <p:extLst>
      <p:ext uri="{BB962C8B-B14F-4D97-AF65-F5344CB8AC3E}">
        <p14:creationId xmlns:p14="http://schemas.microsoft.com/office/powerpoint/2010/main" val="751847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Ireland – Assessment of primary HPV screening </a:t>
            </a:r>
          </a:p>
        </p:txBody>
      </p:sp>
      <p:sp>
        <p:nvSpPr>
          <p:cNvPr id="5" name="Content Placeholder 4"/>
          <p:cNvSpPr>
            <a:spLocks noGrp="1"/>
          </p:cNvSpPr>
          <p:nvPr>
            <p:ph sz="half" idx="1"/>
          </p:nvPr>
        </p:nvSpPr>
        <p:spPr/>
        <p:txBody>
          <a:bodyPr>
            <a:normAutofit fontScale="25000" lnSpcReduction="20000"/>
          </a:bodyPr>
          <a:lstStyle/>
          <a:p>
            <a:endParaRPr lang="en-GB" dirty="0"/>
          </a:p>
        </p:txBody>
      </p:sp>
      <p:sp>
        <p:nvSpPr>
          <p:cNvPr id="6" name="Content Placeholder 5"/>
          <p:cNvSpPr>
            <a:spLocks noGrp="1"/>
          </p:cNvSpPr>
          <p:nvPr>
            <p:ph sz="half" idx="2"/>
          </p:nvPr>
        </p:nvSpPr>
        <p:spPr>
          <a:xfrm>
            <a:off x="6064489" y="1584109"/>
            <a:ext cx="5181600" cy="4785160"/>
          </a:xfrm>
        </p:spPr>
        <p:txBody>
          <a:bodyPr>
            <a:normAutofit fontScale="25000" lnSpcReduction="20000"/>
          </a:bodyPr>
          <a:lstStyle/>
          <a:p>
            <a:pPr marL="342900" lvl="1" indent="-342900" eaLnBrk="0" fontAlgn="base" hangingPunct="0">
              <a:lnSpc>
                <a:spcPct val="120000"/>
              </a:lnSpc>
              <a:spcBef>
                <a:spcPts val="0"/>
              </a:spcBef>
              <a:spcAft>
                <a:spcPct val="0"/>
              </a:spcAft>
              <a:buClr>
                <a:srgbClr val="FF6600"/>
              </a:buClr>
              <a:buFontTx/>
              <a:buChar char="•"/>
              <a:tabLst>
                <a:tab pos="450850" algn="l"/>
              </a:tabLst>
            </a:pPr>
            <a:r>
              <a:rPr lang="en-IE" sz="8400" dirty="0">
                <a:solidFill>
                  <a:srgbClr val="400080"/>
                </a:solidFill>
              </a:rPr>
              <a:t>Considered a maximum screening interval of 5 years</a:t>
            </a:r>
          </a:p>
          <a:p>
            <a:pPr marL="342900" lvl="1" indent="-342900" eaLnBrk="0" fontAlgn="base" hangingPunct="0">
              <a:lnSpc>
                <a:spcPct val="120000"/>
              </a:lnSpc>
              <a:spcBef>
                <a:spcPts val="0"/>
              </a:spcBef>
              <a:spcAft>
                <a:spcPct val="0"/>
              </a:spcAft>
              <a:buClr>
                <a:srgbClr val="FF6600"/>
              </a:buClr>
              <a:buFontTx/>
              <a:buChar char="•"/>
              <a:tabLst>
                <a:tab pos="450850" algn="l"/>
              </a:tabLst>
            </a:pPr>
            <a:r>
              <a:rPr lang="en-IE" sz="8400" dirty="0">
                <a:solidFill>
                  <a:srgbClr val="400080"/>
                </a:solidFill>
              </a:rPr>
              <a:t>All </a:t>
            </a:r>
            <a:r>
              <a:rPr lang="en-IE" sz="8400" dirty="0" smtClean="0">
                <a:solidFill>
                  <a:srgbClr val="400080"/>
                </a:solidFill>
              </a:rPr>
              <a:t>strategies </a:t>
            </a:r>
            <a:r>
              <a:rPr lang="en-IE" sz="8400" dirty="0">
                <a:solidFill>
                  <a:srgbClr val="400080"/>
                </a:solidFill>
              </a:rPr>
              <a:t>considered for vaccinated and unvaccinated </a:t>
            </a:r>
            <a:r>
              <a:rPr lang="en-IE" sz="8400" dirty="0" smtClean="0">
                <a:solidFill>
                  <a:srgbClr val="400080"/>
                </a:solidFill>
              </a:rPr>
              <a:t>cohort</a:t>
            </a:r>
            <a:endParaRPr lang="en-GB" sz="9600" dirty="0"/>
          </a:p>
          <a:p>
            <a:pPr marL="342900" lvl="1" indent="-342900" eaLnBrk="0" fontAlgn="base" hangingPunct="0">
              <a:lnSpc>
                <a:spcPct val="120000"/>
              </a:lnSpc>
              <a:spcBef>
                <a:spcPts val="0"/>
              </a:spcBef>
              <a:spcAft>
                <a:spcPct val="0"/>
              </a:spcAft>
              <a:buClr>
                <a:srgbClr val="FF6600"/>
              </a:buClr>
              <a:buFontTx/>
              <a:buChar char="•"/>
              <a:tabLst>
                <a:tab pos="450850" algn="l"/>
              </a:tabLst>
            </a:pPr>
            <a:r>
              <a:rPr lang="en-GB" sz="8400" dirty="0">
                <a:solidFill>
                  <a:srgbClr val="400080"/>
                </a:solidFill>
              </a:rPr>
              <a:t>A policy of continued screening at five-yearly intervals may be reasonable until further long-term data emerge on the development of cervical cancer in these </a:t>
            </a:r>
            <a:r>
              <a:rPr lang="en-GB" sz="8400" dirty="0" smtClean="0">
                <a:solidFill>
                  <a:srgbClr val="400080"/>
                </a:solidFill>
              </a:rPr>
              <a:t>women</a:t>
            </a:r>
            <a:endParaRPr lang="en-IE" dirty="0" smtClean="0">
              <a:solidFill>
                <a:srgbClr val="009999"/>
              </a:solidFill>
            </a:endParaRPr>
          </a:p>
          <a:p>
            <a:pPr marL="342900" lvl="1" indent="-342900" eaLnBrk="0" fontAlgn="base" hangingPunct="0">
              <a:lnSpc>
                <a:spcPct val="120000"/>
              </a:lnSpc>
              <a:spcBef>
                <a:spcPts val="0"/>
              </a:spcBef>
              <a:spcAft>
                <a:spcPct val="0"/>
              </a:spcAft>
              <a:buClr>
                <a:srgbClr val="FF6600"/>
              </a:buClr>
              <a:buFontTx/>
              <a:buChar char="•"/>
              <a:tabLst>
                <a:tab pos="450850" algn="l"/>
              </a:tabLst>
            </a:pPr>
            <a:r>
              <a:rPr lang="en-IE" sz="8400" dirty="0">
                <a:solidFill>
                  <a:srgbClr val="400080"/>
                </a:solidFill>
              </a:rPr>
              <a:t>Subgroup analysis: (of women who only had access to  organised screening from age 50 years) </a:t>
            </a:r>
            <a:r>
              <a:rPr lang="en-IE" sz="8400" dirty="0" smtClean="0">
                <a:solidFill>
                  <a:srgbClr val="400080"/>
                </a:solidFill>
              </a:rPr>
              <a:t>: </a:t>
            </a:r>
            <a:r>
              <a:rPr lang="en-IE" sz="8400" dirty="0">
                <a:solidFill>
                  <a:srgbClr val="400080"/>
                </a:solidFill>
              </a:rPr>
              <a:t>extending screening </a:t>
            </a:r>
            <a:r>
              <a:rPr lang="en-IE" sz="8400" dirty="0" smtClean="0">
                <a:solidFill>
                  <a:srgbClr val="400080"/>
                </a:solidFill>
              </a:rPr>
              <a:t>exit </a:t>
            </a:r>
            <a:r>
              <a:rPr lang="en-IE" sz="8400" dirty="0">
                <a:solidFill>
                  <a:srgbClr val="400080"/>
                </a:solidFill>
              </a:rPr>
              <a:t>age from 60 to 65 yrs  provides a clinical benefit </a:t>
            </a:r>
          </a:p>
          <a:p>
            <a:pPr marL="0" indent="0">
              <a:buNone/>
            </a:pPr>
            <a:endParaRPr lang="en-IE" dirty="0" smtClean="0">
              <a:solidFill>
                <a:srgbClr val="FF0000"/>
              </a:solidFill>
            </a:endParaRPr>
          </a:p>
          <a:p>
            <a:pPr marL="0" indent="0">
              <a:buNone/>
            </a:pPr>
            <a:endParaRPr lang="en-IE" dirty="0" smtClean="0">
              <a:solidFill>
                <a:srgbClr val="FF0000"/>
              </a:solidFill>
            </a:endParaRPr>
          </a:p>
          <a:p>
            <a:pPr marL="0" indent="0">
              <a:buNone/>
            </a:pPr>
            <a:endParaRPr lang="en-IE" dirty="0">
              <a:solidFill>
                <a:srgbClr val="FF0000"/>
              </a:solidFill>
            </a:endParaRPr>
          </a:p>
          <a:p>
            <a:pPr marL="0" indent="0">
              <a:buNone/>
            </a:pPr>
            <a:endParaRPr lang="en-IE" dirty="0" smtClean="0">
              <a:solidFill>
                <a:srgbClr val="FF00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151" y="1690689"/>
            <a:ext cx="5083338" cy="4351338"/>
          </a:xfrm>
          <a:prstGeom prst="rect">
            <a:avLst/>
          </a:prstGeom>
        </p:spPr>
      </p:pic>
    </p:spTree>
    <p:extLst>
      <p:ext uri="{BB962C8B-B14F-4D97-AF65-F5344CB8AC3E}">
        <p14:creationId xmlns:p14="http://schemas.microsoft.com/office/powerpoint/2010/main" val="1306989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Ireland – assessment of primary HPV screening</a:t>
            </a:r>
          </a:p>
        </p:txBody>
      </p:sp>
      <p:sp>
        <p:nvSpPr>
          <p:cNvPr id="3" name="Content Placeholder 2"/>
          <p:cNvSpPr>
            <a:spLocks noGrp="1"/>
          </p:cNvSpPr>
          <p:nvPr>
            <p:ph idx="1"/>
          </p:nvPr>
        </p:nvSpPr>
        <p:spPr>
          <a:xfrm>
            <a:off x="838200" y="1513490"/>
            <a:ext cx="10515600" cy="4663473"/>
          </a:xfrm>
        </p:spPr>
        <p:txBody>
          <a:bodyPr>
            <a:normAutofit fontScale="25000" lnSpcReduction="20000"/>
          </a:bodyPr>
          <a:lstStyle/>
          <a:p>
            <a:endParaRPr lang="en-IE" dirty="0" smtClean="0"/>
          </a:p>
          <a:p>
            <a:pPr marL="342900" lvl="1" indent="-342900" eaLnBrk="0" fontAlgn="base" hangingPunct="0">
              <a:lnSpc>
                <a:spcPct val="130000"/>
              </a:lnSpc>
              <a:spcBef>
                <a:spcPts val="0"/>
              </a:spcBef>
              <a:spcAft>
                <a:spcPct val="0"/>
              </a:spcAft>
              <a:buClr>
                <a:srgbClr val="FF6600"/>
              </a:buClr>
              <a:buFontTx/>
              <a:buChar char="•"/>
              <a:tabLst>
                <a:tab pos="450850" algn="l"/>
              </a:tabLst>
            </a:pPr>
            <a:r>
              <a:rPr lang="en-IE" sz="8400" dirty="0">
                <a:solidFill>
                  <a:srgbClr val="400080"/>
                </a:solidFill>
              </a:rPr>
              <a:t>For a cohort of women not vaccinated against HPV 16 and 18:</a:t>
            </a:r>
          </a:p>
          <a:p>
            <a:pPr marL="457200" lvl="2" indent="0" eaLnBrk="0" fontAlgn="base" hangingPunct="0">
              <a:lnSpc>
                <a:spcPct val="120000"/>
              </a:lnSpc>
              <a:spcBef>
                <a:spcPts val="0"/>
              </a:spcBef>
              <a:spcAft>
                <a:spcPct val="0"/>
              </a:spcAft>
              <a:buClr>
                <a:srgbClr val="FF6600"/>
              </a:buClr>
              <a:buNone/>
              <a:tabLst>
                <a:tab pos="450850" algn="l"/>
              </a:tabLst>
            </a:pPr>
            <a:r>
              <a:rPr lang="en-IE" sz="8000" dirty="0">
                <a:solidFill>
                  <a:srgbClr val="400080"/>
                </a:solidFill>
              </a:rPr>
              <a:t>primary HPV screening followed by liquid-based cytology (LBC) triage (that is LBC testing if the HPV test is positive) at five-yearly intervals from age 25 to 60 is cost-effective with an incremental cost-effectiveness ratio (ICER) of €29,788 per quality-adjusted life year (QALY</a:t>
            </a:r>
            <a:r>
              <a:rPr lang="en-IE" sz="8000" dirty="0" smtClean="0">
                <a:solidFill>
                  <a:srgbClr val="400080"/>
                </a:solidFill>
              </a:rPr>
              <a:t>)</a:t>
            </a:r>
            <a:endParaRPr lang="en-IE" sz="8400" dirty="0">
              <a:solidFill>
                <a:srgbClr val="400080"/>
              </a:solidFill>
            </a:endParaRPr>
          </a:p>
          <a:p>
            <a:pPr marL="342900" lvl="1" indent="-342900" eaLnBrk="0" fontAlgn="base" hangingPunct="0">
              <a:lnSpc>
                <a:spcPct val="130000"/>
              </a:lnSpc>
              <a:spcBef>
                <a:spcPts val="0"/>
              </a:spcBef>
              <a:spcAft>
                <a:spcPct val="0"/>
              </a:spcAft>
              <a:buClr>
                <a:srgbClr val="FF6600"/>
              </a:buClr>
              <a:buFontTx/>
              <a:buChar char="•"/>
              <a:tabLst>
                <a:tab pos="450850" algn="l"/>
              </a:tabLst>
            </a:pPr>
            <a:r>
              <a:rPr lang="en-IE" sz="8400" dirty="0">
                <a:solidFill>
                  <a:srgbClr val="400080"/>
                </a:solidFill>
              </a:rPr>
              <a:t>For a cohort vaccinated against HPV 16 and HPV 18:</a:t>
            </a:r>
          </a:p>
          <a:p>
            <a:pPr marL="457200" lvl="2" indent="0" eaLnBrk="0" fontAlgn="base" hangingPunct="0">
              <a:lnSpc>
                <a:spcPct val="120000"/>
              </a:lnSpc>
              <a:spcBef>
                <a:spcPts val="0"/>
              </a:spcBef>
              <a:spcAft>
                <a:spcPct val="0"/>
              </a:spcAft>
              <a:buClr>
                <a:srgbClr val="FF6600"/>
              </a:buClr>
              <a:buNone/>
              <a:tabLst>
                <a:tab pos="450850" algn="l"/>
              </a:tabLst>
            </a:pPr>
            <a:r>
              <a:rPr lang="en-GB" sz="8000" dirty="0" smtClean="0">
                <a:solidFill>
                  <a:srgbClr val="400080"/>
                </a:solidFill>
              </a:rPr>
              <a:t>none </a:t>
            </a:r>
            <a:r>
              <a:rPr lang="en-GB" sz="8000" dirty="0">
                <a:solidFill>
                  <a:srgbClr val="400080"/>
                </a:solidFill>
              </a:rPr>
              <a:t>of the strategies modelled in the HPV-vaccinated cohort are </a:t>
            </a:r>
            <a:r>
              <a:rPr lang="en-GB" sz="8000" dirty="0" smtClean="0">
                <a:solidFill>
                  <a:srgbClr val="400080"/>
                </a:solidFill>
              </a:rPr>
              <a:t>cost-effective</a:t>
            </a:r>
          </a:p>
          <a:p>
            <a:pPr marL="457200" lvl="2" indent="0" eaLnBrk="0" fontAlgn="base" hangingPunct="0">
              <a:lnSpc>
                <a:spcPct val="120000"/>
              </a:lnSpc>
              <a:spcBef>
                <a:spcPts val="0"/>
              </a:spcBef>
              <a:spcAft>
                <a:spcPct val="0"/>
              </a:spcAft>
              <a:buClr>
                <a:srgbClr val="FF6600"/>
              </a:buClr>
              <a:buNone/>
              <a:tabLst>
                <a:tab pos="450850" algn="l"/>
              </a:tabLst>
            </a:pPr>
            <a:endParaRPr lang="en-IE" sz="8000" dirty="0">
              <a:solidFill>
                <a:srgbClr val="FF0000"/>
              </a:solidFill>
            </a:endParaRPr>
          </a:p>
          <a:p>
            <a:pPr marL="342900" lvl="1" indent="-342900" eaLnBrk="0" fontAlgn="base" hangingPunct="0">
              <a:lnSpc>
                <a:spcPct val="130000"/>
              </a:lnSpc>
              <a:spcBef>
                <a:spcPts val="0"/>
              </a:spcBef>
              <a:spcAft>
                <a:spcPct val="0"/>
              </a:spcAft>
              <a:buClr>
                <a:srgbClr val="FF6600"/>
              </a:buClr>
              <a:buFontTx/>
              <a:buChar char="•"/>
              <a:tabLst>
                <a:tab pos="450850" algn="l"/>
              </a:tabLst>
            </a:pPr>
            <a:r>
              <a:rPr lang="en-GB" sz="8400" dirty="0">
                <a:solidFill>
                  <a:srgbClr val="400080"/>
                </a:solidFill>
              </a:rPr>
              <a:t>Given their lower risk of developing cervical cancer, less intensive screening strategies, which have not been modelled in this evaluation (which simulated screening intervals up to a maximum of five years), may be more appropriate for HPV-vaccinated women. </a:t>
            </a:r>
            <a:endParaRPr lang="en-IE" dirty="0" smtClean="0"/>
          </a:p>
          <a:p>
            <a:pPr marL="342900" lvl="1" indent="-342900" eaLnBrk="0" fontAlgn="base" hangingPunct="0">
              <a:lnSpc>
                <a:spcPct val="130000"/>
              </a:lnSpc>
              <a:spcBef>
                <a:spcPts val="0"/>
              </a:spcBef>
              <a:spcAft>
                <a:spcPct val="0"/>
              </a:spcAft>
              <a:buClr>
                <a:srgbClr val="FF6600"/>
              </a:buClr>
              <a:buFontTx/>
              <a:buChar char="•"/>
              <a:tabLst>
                <a:tab pos="450850" algn="l"/>
              </a:tabLst>
            </a:pPr>
            <a:r>
              <a:rPr lang="en-IE" sz="8400" dirty="0">
                <a:solidFill>
                  <a:srgbClr val="400080"/>
                </a:solidFill>
              </a:rPr>
              <a:t>Ongoing high uptake(!) of an effective vaccine will lead to reduced disease prevalence, suggesting potential for a less intensive screening programme </a:t>
            </a:r>
          </a:p>
        </p:txBody>
      </p:sp>
    </p:spTree>
    <p:extLst>
      <p:ext uri="{BB962C8B-B14F-4D97-AF65-F5344CB8AC3E}">
        <p14:creationId xmlns:p14="http://schemas.microsoft.com/office/powerpoint/2010/main" val="107998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Ireland -  assessment of primary HPV screening HTA assessment</a:t>
            </a:r>
          </a:p>
        </p:txBody>
      </p:sp>
      <p:sp>
        <p:nvSpPr>
          <p:cNvPr id="3" name="Content Placeholder 2"/>
          <p:cNvSpPr>
            <a:spLocks noGrp="1"/>
          </p:cNvSpPr>
          <p:nvPr>
            <p:ph idx="1"/>
          </p:nvPr>
        </p:nvSpPr>
        <p:spPr/>
        <p:txBody>
          <a:bodyPr>
            <a:normAutofit/>
          </a:bodyPr>
          <a:lstStyle/>
          <a:p>
            <a:pPr marL="342900" lvl="1" indent="-342900" eaLnBrk="0" fontAlgn="base" hangingPunct="0">
              <a:lnSpc>
                <a:spcPct val="100000"/>
              </a:lnSpc>
              <a:spcBef>
                <a:spcPts val="0"/>
              </a:spcBef>
              <a:spcAft>
                <a:spcPct val="0"/>
              </a:spcAft>
              <a:buClr>
                <a:srgbClr val="FF6600"/>
              </a:buClr>
              <a:buFontTx/>
              <a:buChar char="•"/>
              <a:tabLst>
                <a:tab pos="450850" algn="l"/>
              </a:tabLst>
            </a:pPr>
            <a:r>
              <a:rPr lang="en-IE" sz="2500" dirty="0">
                <a:solidFill>
                  <a:srgbClr val="400080"/>
                </a:solidFill>
              </a:rPr>
              <a:t>The majority of cervical cancers occur in women who do not participate in regular </a:t>
            </a:r>
            <a:r>
              <a:rPr lang="en-IE" sz="2500" dirty="0" smtClean="0">
                <a:solidFill>
                  <a:srgbClr val="400080"/>
                </a:solidFill>
              </a:rPr>
              <a:t>screening</a:t>
            </a:r>
            <a:endParaRPr lang="en-IE" sz="2500" dirty="0">
              <a:solidFill>
                <a:srgbClr val="400080"/>
              </a:solidFill>
            </a:endParaRPr>
          </a:p>
          <a:p>
            <a:pPr marL="342900" lvl="1" indent="-342900" eaLnBrk="0" fontAlgn="base" hangingPunct="0">
              <a:lnSpc>
                <a:spcPct val="100000"/>
              </a:lnSpc>
              <a:spcBef>
                <a:spcPts val="0"/>
              </a:spcBef>
              <a:spcAft>
                <a:spcPct val="0"/>
              </a:spcAft>
              <a:buClr>
                <a:srgbClr val="FF6600"/>
              </a:buClr>
              <a:buFontTx/>
              <a:buChar char="•"/>
              <a:tabLst>
                <a:tab pos="450850" algn="l"/>
              </a:tabLst>
            </a:pPr>
            <a:r>
              <a:rPr lang="en-IE" sz="2500" dirty="0">
                <a:solidFill>
                  <a:srgbClr val="400080"/>
                </a:solidFill>
              </a:rPr>
              <a:t>Switching to primary HPV screening is not expected to lead to a substantial reduction in cervical cancer rates, unless participation in screening can be </a:t>
            </a:r>
            <a:r>
              <a:rPr lang="en-IE" sz="2500" dirty="0" smtClean="0">
                <a:solidFill>
                  <a:srgbClr val="400080"/>
                </a:solidFill>
              </a:rPr>
              <a:t>improved</a:t>
            </a:r>
            <a:endParaRPr lang="en-IE" sz="2500" dirty="0">
              <a:solidFill>
                <a:srgbClr val="400080"/>
              </a:solidFill>
            </a:endParaRPr>
          </a:p>
          <a:p>
            <a:pPr marL="342900" lvl="1" indent="-342900" eaLnBrk="0" fontAlgn="base" hangingPunct="0">
              <a:lnSpc>
                <a:spcPct val="100000"/>
              </a:lnSpc>
              <a:spcBef>
                <a:spcPts val="0"/>
              </a:spcBef>
              <a:spcAft>
                <a:spcPct val="0"/>
              </a:spcAft>
              <a:buClr>
                <a:srgbClr val="FF6600"/>
              </a:buClr>
              <a:buFontTx/>
              <a:buChar char="•"/>
              <a:tabLst>
                <a:tab pos="450850" algn="l"/>
              </a:tabLst>
            </a:pPr>
            <a:r>
              <a:rPr lang="en-IE" sz="2500" dirty="0">
                <a:solidFill>
                  <a:srgbClr val="400080"/>
                </a:solidFill>
              </a:rPr>
              <a:t>There are limited data regarding screening participation of women who have been vaccinated against HPV 16 and HPV 18</a:t>
            </a:r>
          </a:p>
          <a:p>
            <a:pPr marL="342900" lvl="1" indent="-342900" eaLnBrk="0" fontAlgn="base" hangingPunct="0">
              <a:lnSpc>
                <a:spcPct val="100000"/>
              </a:lnSpc>
              <a:spcBef>
                <a:spcPts val="0"/>
              </a:spcBef>
              <a:spcAft>
                <a:spcPct val="0"/>
              </a:spcAft>
              <a:buClr>
                <a:srgbClr val="FF6600"/>
              </a:buClr>
              <a:buFontTx/>
              <a:buChar char="•"/>
              <a:tabLst>
                <a:tab pos="450850" algn="l"/>
              </a:tabLst>
            </a:pPr>
            <a:r>
              <a:rPr lang="en-IE" sz="2500" dirty="0">
                <a:solidFill>
                  <a:srgbClr val="400080"/>
                </a:solidFill>
              </a:rPr>
              <a:t>Data provide conflicting evidence that attendance is higher and lower than for unvaccinated women </a:t>
            </a:r>
          </a:p>
        </p:txBody>
      </p:sp>
    </p:spTree>
    <p:extLst>
      <p:ext uri="{BB962C8B-B14F-4D97-AF65-F5344CB8AC3E}">
        <p14:creationId xmlns:p14="http://schemas.microsoft.com/office/powerpoint/2010/main" val="1208416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Ireland – proposed </a:t>
            </a:r>
            <a:r>
              <a:rPr lang="en-IE" sz="3800" b="1" dirty="0" smtClean="0">
                <a:solidFill>
                  <a:srgbClr val="400080"/>
                </a:solidFill>
                <a:latin typeface="Arial" panose="020B0604020202020204" pitchFamily="34" charset="0"/>
                <a:ea typeface="+mn-ea"/>
                <a:cs typeface="Arial" panose="020B0604020202020204" pitchFamily="34" charset="0"/>
              </a:rPr>
              <a:t/>
            </a:r>
            <a:br>
              <a:rPr lang="en-IE" sz="3800" b="1" dirty="0" smtClean="0">
                <a:solidFill>
                  <a:srgbClr val="400080"/>
                </a:solidFill>
                <a:latin typeface="Arial" panose="020B0604020202020204" pitchFamily="34" charset="0"/>
                <a:ea typeface="+mn-ea"/>
                <a:cs typeface="Arial" panose="020B0604020202020204" pitchFamily="34" charset="0"/>
              </a:rPr>
            </a:br>
            <a:r>
              <a:rPr lang="en-IE" sz="3800" b="1" dirty="0" smtClean="0">
                <a:solidFill>
                  <a:srgbClr val="400080"/>
                </a:solidFill>
                <a:latin typeface="Arial" panose="020B0604020202020204" pitchFamily="34" charset="0"/>
                <a:ea typeface="+mn-ea"/>
                <a:cs typeface="Arial" panose="020B0604020202020204" pitchFamily="34" charset="0"/>
              </a:rPr>
              <a:t>CervicalCheck </a:t>
            </a:r>
            <a:r>
              <a:rPr lang="en-IE" sz="3800" b="1" dirty="0">
                <a:solidFill>
                  <a:srgbClr val="400080"/>
                </a:solidFill>
                <a:latin typeface="Arial" panose="020B0604020202020204" pitchFamily="34" charset="0"/>
                <a:ea typeface="+mn-ea"/>
                <a:cs typeface="Arial" panose="020B0604020202020204" pitchFamily="34" charset="0"/>
              </a:rPr>
              <a:t>approach</a:t>
            </a:r>
          </a:p>
        </p:txBody>
      </p:sp>
      <p:sp>
        <p:nvSpPr>
          <p:cNvPr id="3" name="Content Placeholder 2"/>
          <p:cNvSpPr>
            <a:spLocks noGrp="1"/>
          </p:cNvSpPr>
          <p:nvPr>
            <p:ph idx="1"/>
          </p:nvPr>
        </p:nvSpPr>
        <p:spPr/>
        <p:txBody>
          <a:bodyPr/>
          <a:lstStyle/>
          <a:p>
            <a:pPr marL="342900" lvl="1" indent="-342900" eaLnBrk="0" fontAlgn="base" hangingPunct="0">
              <a:lnSpc>
                <a:spcPct val="100000"/>
              </a:lnSpc>
              <a:spcBef>
                <a:spcPts val="0"/>
              </a:spcBef>
              <a:spcAft>
                <a:spcPct val="0"/>
              </a:spcAft>
              <a:buClr>
                <a:srgbClr val="FF6600"/>
              </a:buClr>
              <a:buFontTx/>
              <a:buChar char="•"/>
              <a:tabLst>
                <a:tab pos="450850" algn="l"/>
              </a:tabLst>
            </a:pPr>
            <a:r>
              <a:rPr lang="en-IE" sz="2500" dirty="0">
                <a:solidFill>
                  <a:srgbClr val="400080"/>
                </a:solidFill>
              </a:rPr>
              <a:t>CervicalCheck current approach: 3 yrs for women aged 25-44; 5yrs for women aged </a:t>
            </a:r>
            <a:r>
              <a:rPr lang="en-IE" sz="2500" dirty="0" smtClean="0">
                <a:solidFill>
                  <a:srgbClr val="400080"/>
                </a:solidFill>
              </a:rPr>
              <a:t>45-60</a:t>
            </a:r>
          </a:p>
          <a:p>
            <a:pPr marL="342900" lvl="1" indent="-342900" eaLnBrk="0" fontAlgn="base" hangingPunct="0">
              <a:lnSpc>
                <a:spcPct val="100000"/>
              </a:lnSpc>
              <a:spcBef>
                <a:spcPts val="0"/>
              </a:spcBef>
              <a:spcAft>
                <a:spcPct val="0"/>
              </a:spcAft>
              <a:buClr>
                <a:srgbClr val="FF6600"/>
              </a:buClr>
              <a:buFontTx/>
              <a:buChar char="•"/>
              <a:tabLst>
                <a:tab pos="450850" algn="l"/>
              </a:tabLst>
            </a:pPr>
            <a:endParaRPr lang="en-IE" sz="2500" dirty="0">
              <a:solidFill>
                <a:srgbClr val="400080"/>
              </a:solidFill>
            </a:endParaRPr>
          </a:p>
          <a:p>
            <a:pPr marL="0" indent="0">
              <a:buNone/>
            </a:pPr>
            <a:r>
              <a:rPr lang="en-IE" sz="2600" dirty="0" smtClean="0"/>
              <a:t>“Approach </a:t>
            </a:r>
            <a:r>
              <a:rPr lang="en-IE" sz="2600" dirty="0"/>
              <a:t>to vaccinated cohort will be </a:t>
            </a:r>
            <a:r>
              <a:rPr lang="en-IE" sz="2600" u="sng" dirty="0"/>
              <a:t>the same </a:t>
            </a:r>
            <a:r>
              <a:rPr lang="en-IE" sz="2600" dirty="0"/>
              <a:t>as unvaccinated for the </a:t>
            </a:r>
            <a:r>
              <a:rPr lang="en-IE" sz="2600" dirty="0" smtClean="0"/>
              <a:t>1</a:t>
            </a:r>
            <a:r>
              <a:rPr lang="en-IE" sz="2600" baseline="30000" dirty="0" smtClean="0"/>
              <a:t>st</a:t>
            </a:r>
            <a:r>
              <a:rPr lang="en-IE" sz="2600" dirty="0" smtClean="0"/>
              <a:t>  5 </a:t>
            </a:r>
            <a:r>
              <a:rPr lang="en-IE" sz="2600" dirty="0"/>
              <a:t>years at </a:t>
            </a:r>
            <a:r>
              <a:rPr lang="en-IE" sz="2600" dirty="0" smtClean="0"/>
              <a:t>least….until </a:t>
            </a:r>
            <a:r>
              <a:rPr lang="en-IE" sz="2600" dirty="0"/>
              <a:t>the vaccinated at </a:t>
            </a:r>
            <a:r>
              <a:rPr lang="en-IE" sz="2600" dirty="0" smtClean="0"/>
              <a:t>12 years old </a:t>
            </a:r>
            <a:r>
              <a:rPr lang="en-IE" sz="2600" dirty="0"/>
              <a:t>cohort reaches </a:t>
            </a:r>
            <a:r>
              <a:rPr lang="en-IE" sz="2600" dirty="0" smtClean="0"/>
              <a:t>30 years</a:t>
            </a:r>
          </a:p>
          <a:p>
            <a:pPr marL="0" indent="0">
              <a:buNone/>
            </a:pPr>
            <a:r>
              <a:rPr lang="en-IE" sz="2600" dirty="0" smtClean="0"/>
              <a:t> </a:t>
            </a:r>
            <a:r>
              <a:rPr lang="en-IE" sz="2600" dirty="0"/>
              <a:t>From a programmatic perspective </a:t>
            </a:r>
            <a:r>
              <a:rPr lang="en-IE" sz="2600" dirty="0" smtClean="0"/>
              <a:t>it is difficult </a:t>
            </a:r>
            <a:r>
              <a:rPr lang="en-IE" sz="2600" dirty="0"/>
              <a:t>to discriminate between individuals - protocols will be based on percentage vaccinated and when within age cohorts</a:t>
            </a:r>
            <a:r>
              <a:rPr lang="en-IE" sz="2600" dirty="0" smtClean="0"/>
              <a:t>.”</a:t>
            </a:r>
          </a:p>
          <a:p>
            <a:pPr marL="0" indent="0">
              <a:buNone/>
            </a:pPr>
            <a:r>
              <a:rPr lang="en-IE" sz="2400" i="1" dirty="0" smtClean="0"/>
              <a:t>						Clinical </a:t>
            </a:r>
            <a:r>
              <a:rPr lang="en-IE" sz="2400" i="1" dirty="0" smtClean="0"/>
              <a:t>Director of CervicalCheck</a:t>
            </a:r>
            <a:endParaRPr lang="en-IE" sz="2400" i="1" dirty="0"/>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275" y="120869"/>
            <a:ext cx="3133725" cy="1066800"/>
          </a:xfrm>
          <a:prstGeom prst="rect">
            <a:avLst/>
          </a:prstGeom>
        </p:spPr>
      </p:pic>
    </p:spTree>
    <p:extLst>
      <p:ext uri="{BB962C8B-B14F-4D97-AF65-F5344CB8AC3E}">
        <p14:creationId xmlns:p14="http://schemas.microsoft.com/office/powerpoint/2010/main" val="1106901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sz="3800" b="1" dirty="0">
                <a:solidFill>
                  <a:srgbClr val="400080"/>
                </a:solidFill>
                <a:latin typeface="Arial" panose="020B0604020202020204" pitchFamily="34" charset="0"/>
                <a:ea typeface="+mn-ea"/>
                <a:cs typeface="Arial" panose="020B0604020202020204" pitchFamily="34" charset="0"/>
              </a:rPr>
              <a:t>Ireland –</a:t>
            </a:r>
            <a:r>
              <a:rPr lang="en-GB" sz="3800" b="1" dirty="0" smtClean="0">
                <a:solidFill>
                  <a:srgbClr val="400080"/>
                </a:solidFill>
                <a:latin typeface="Arial" panose="020B0604020202020204" pitchFamily="34" charset="0"/>
                <a:ea typeface="+mn-ea"/>
                <a:cs typeface="Arial" panose="020B0604020202020204" pitchFamily="34" charset="0"/>
              </a:rPr>
              <a:t>tailored</a:t>
            </a:r>
            <a:br>
              <a:rPr lang="en-GB" sz="3800" b="1" dirty="0" smtClean="0">
                <a:solidFill>
                  <a:srgbClr val="400080"/>
                </a:solidFill>
                <a:latin typeface="Arial" panose="020B0604020202020204" pitchFamily="34" charset="0"/>
                <a:ea typeface="+mn-ea"/>
                <a:cs typeface="Arial" panose="020B0604020202020204" pitchFamily="34" charset="0"/>
              </a:rPr>
            </a:br>
            <a:r>
              <a:rPr lang="en-GB" sz="3800" b="1" dirty="0" smtClean="0">
                <a:solidFill>
                  <a:srgbClr val="400080"/>
                </a:solidFill>
                <a:latin typeface="Arial" panose="020B0604020202020204" pitchFamily="34" charset="0"/>
                <a:ea typeface="+mn-ea"/>
                <a:cs typeface="Arial" panose="020B0604020202020204" pitchFamily="34" charset="0"/>
              </a:rPr>
              <a:t> </a:t>
            </a:r>
            <a:r>
              <a:rPr lang="en-GB" sz="3800" b="1" dirty="0">
                <a:solidFill>
                  <a:srgbClr val="400080"/>
                </a:solidFill>
                <a:latin typeface="Arial" panose="020B0604020202020204" pitchFamily="34" charset="0"/>
                <a:ea typeface="+mn-ea"/>
                <a:cs typeface="Arial" panose="020B0604020202020204" pitchFamily="34" charset="0"/>
              </a:rPr>
              <a:t>future screening?</a:t>
            </a:r>
          </a:p>
        </p:txBody>
      </p:sp>
      <p:sp>
        <p:nvSpPr>
          <p:cNvPr id="6" name="Content Placeholder 5"/>
          <p:cNvSpPr>
            <a:spLocks noGrp="1"/>
          </p:cNvSpPr>
          <p:nvPr>
            <p:ph idx="1"/>
          </p:nvPr>
        </p:nvSpPr>
        <p:spPr>
          <a:xfrm>
            <a:off x="838200" y="1683731"/>
            <a:ext cx="10515600" cy="4351338"/>
          </a:xfrm>
        </p:spPr>
        <p:txBody>
          <a:bodyPr>
            <a:normAutofit fontScale="85000" lnSpcReduction="10000"/>
          </a:bodyPr>
          <a:lstStyle/>
          <a:p>
            <a:pPr marL="342900" lvl="1" indent="-342900" eaLnBrk="0" fontAlgn="base" hangingPunct="0">
              <a:lnSpc>
                <a:spcPct val="120000"/>
              </a:lnSpc>
              <a:spcBef>
                <a:spcPts val="0"/>
              </a:spcBef>
              <a:spcAft>
                <a:spcPct val="0"/>
              </a:spcAft>
              <a:buClr>
                <a:srgbClr val="FF6600"/>
              </a:buClr>
              <a:buFontTx/>
              <a:buChar char="•"/>
              <a:tabLst>
                <a:tab pos="450850" algn="l"/>
              </a:tabLst>
            </a:pPr>
            <a:r>
              <a:rPr lang="en-GB" sz="2700" dirty="0">
                <a:solidFill>
                  <a:srgbClr val="400080"/>
                </a:solidFill>
              </a:rPr>
              <a:t>A screening programme tailored to an unvaccinated cohort may not be optimal for a vaccinated </a:t>
            </a:r>
            <a:r>
              <a:rPr lang="en-GB" sz="2700" dirty="0" smtClean="0">
                <a:solidFill>
                  <a:srgbClr val="400080"/>
                </a:solidFill>
              </a:rPr>
              <a:t>cohort</a:t>
            </a:r>
            <a:endParaRPr lang="en-IE" sz="2700" dirty="0">
              <a:solidFill>
                <a:srgbClr val="400080"/>
              </a:solidFill>
            </a:endParaRPr>
          </a:p>
          <a:p>
            <a:pPr marL="342900" lvl="1" indent="-342900" eaLnBrk="0" fontAlgn="base" hangingPunct="0">
              <a:lnSpc>
                <a:spcPct val="120000"/>
              </a:lnSpc>
              <a:spcBef>
                <a:spcPts val="0"/>
              </a:spcBef>
              <a:spcAft>
                <a:spcPct val="0"/>
              </a:spcAft>
              <a:buClr>
                <a:srgbClr val="FF6600"/>
              </a:buClr>
              <a:buFontTx/>
              <a:buChar char="•"/>
              <a:tabLst>
                <a:tab pos="450850" algn="l"/>
              </a:tabLst>
            </a:pPr>
            <a:endParaRPr lang="en-GB" sz="2700" dirty="0">
              <a:solidFill>
                <a:srgbClr val="400080"/>
              </a:solidFill>
            </a:endParaRPr>
          </a:p>
          <a:p>
            <a:pPr marL="342900" lvl="1" indent="-342900" eaLnBrk="0" fontAlgn="base" hangingPunct="0">
              <a:lnSpc>
                <a:spcPct val="120000"/>
              </a:lnSpc>
              <a:spcBef>
                <a:spcPts val="0"/>
              </a:spcBef>
              <a:spcAft>
                <a:spcPct val="0"/>
              </a:spcAft>
              <a:buClr>
                <a:srgbClr val="FF6600"/>
              </a:buClr>
              <a:buFontTx/>
              <a:buChar char="•"/>
              <a:tabLst>
                <a:tab pos="450850" algn="l"/>
              </a:tabLst>
            </a:pPr>
            <a:r>
              <a:rPr lang="en-GB" sz="2700" dirty="0">
                <a:solidFill>
                  <a:srgbClr val="400080"/>
                </a:solidFill>
              </a:rPr>
              <a:t>CervicalCheck uses a comprehensive linked screening registry and a call-recall based invitation system </a:t>
            </a:r>
          </a:p>
          <a:p>
            <a:pPr marL="342900" lvl="1" indent="-342900" eaLnBrk="0" fontAlgn="base" hangingPunct="0">
              <a:lnSpc>
                <a:spcPct val="120000"/>
              </a:lnSpc>
              <a:spcBef>
                <a:spcPts val="0"/>
              </a:spcBef>
              <a:spcAft>
                <a:spcPct val="0"/>
              </a:spcAft>
              <a:buClr>
                <a:srgbClr val="FF6600"/>
              </a:buClr>
              <a:buFontTx/>
              <a:buChar char="•"/>
              <a:tabLst>
                <a:tab pos="450850" algn="l"/>
              </a:tabLst>
            </a:pPr>
            <a:endParaRPr lang="en-GB" sz="2700" dirty="0">
              <a:solidFill>
                <a:srgbClr val="400080"/>
              </a:solidFill>
            </a:endParaRPr>
          </a:p>
          <a:p>
            <a:pPr marL="342900" lvl="1" indent="-342900" eaLnBrk="0" fontAlgn="base" hangingPunct="0">
              <a:lnSpc>
                <a:spcPct val="120000"/>
              </a:lnSpc>
              <a:spcBef>
                <a:spcPts val="0"/>
              </a:spcBef>
              <a:spcAft>
                <a:spcPct val="0"/>
              </a:spcAft>
              <a:buClr>
                <a:srgbClr val="FF6600"/>
              </a:buClr>
              <a:buFontTx/>
              <a:buChar char="•"/>
              <a:tabLst>
                <a:tab pos="450850" algn="l"/>
              </a:tabLst>
            </a:pPr>
            <a:r>
              <a:rPr lang="en-GB" sz="2700" dirty="0">
                <a:solidFill>
                  <a:srgbClr val="400080"/>
                </a:solidFill>
              </a:rPr>
              <a:t>Screening registry linked with the national HPV vaccination programme, with access to the HPV vaccination records of the women eligible for CervicalCheck. These mechanisms would allow CervicalCheck to develop a formal, ongoing evaluation process of HPV risk-based screening and would allow future screening to be tailored to the individual’s risk and screening history </a:t>
            </a: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54" y="341586"/>
            <a:ext cx="3133725" cy="1066800"/>
          </a:xfrm>
          <a:prstGeom prst="rect">
            <a:avLst/>
          </a:prstGeom>
        </p:spPr>
      </p:pic>
    </p:spTree>
    <p:extLst>
      <p:ext uri="{BB962C8B-B14F-4D97-AF65-F5344CB8AC3E}">
        <p14:creationId xmlns:p14="http://schemas.microsoft.com/office/powerpoint/2010/main" val="2798130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The Netherlands –Herd immunity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950" y="1872456"/>
            <a:ext cx="4610100" cy="4257675"/>
          </a:xfrm>
        </p:spPr>
      </p:pic>
      <p:sp>
        <p:nvSpPr>
          <p:cNvPr id="4" name="Content Placeholder 3"/>
          <p:cNvSpPr>
            <a:spLocks noGrp="1"/>
          </p:cNvSpPr>
          <p:nvPr>
            <p:ph sz="half" idx="2"/>
          </p:nvPr>
        </p:nvSpPr>
        <p:spPr>
          <a:xfrm>
            <a:off x="6172199" y="1305347"/>
            <a:ext cx="5494283" cy="4351338"/>
          </a:xfrm>
        </p:spPr>
        <p:txBody>
          <a:bodyPr>
            <a:noAutofit/>
          </a:bodyPr>
          <a:lstStyle/>
          <a:p>
            <a:pPr marL="342900" lvl="1" indent="-342900" eaLnBrk="0" fontAlgn="base" hangingPunct="0">
              <a:lnSpc>
                <a:spcPct val="130000"/>
              </a:lnSpc>
              <a:spcBef>
                <a:spcPts val="0"/>
              </a:spcBef>
              <a:spcAft>
                <a:spcPct val="0"/>
              </a:spcAft>
              <a:buClr>
                <a:srgbClr val="FF6600"/>
              </a:buClr>
              <a:buFontTx/>
              <a:buChar char="•"/>
              <a:tabLst>
                <a:tab pos="450850" algn="l"/>
              </a:tabLst>
            </a:pPr>
            <a:r>
              <a:rPr lang="en-IE" sz="2200" dirty="0">
                <a:solidFill>
                  <a:srgbClr val="400080"/>
                </a:solidFill>
              </a:rPr>
              <a:t>Cost-effectiveness analysis </a:t>
            </a:r>
          </a:p>
          <a:p>
            <a:pPr marL="342900" lvl="1" indent="-342900" eaLnBrk="0" fontAlgn="base" hangingPunct="0">
              <a:lnSpc>
                <a:spcPct val="130000"/>
              </a:lnSpc>
              <a:spcBef>
                <a:spcPts val="0"/>
              </a:spcBef>
              <a:spcAft>
                <a:spcPct val="0"/>
              </a:spcAft>
              <a:buClr>
                <a:srgbClr val="FF6600"/>
              </a:buClr>
              <a:buFontTx/>
              <a:buChar char="•"/>
              <a:tabLst>
                <a:tab pos="450850" algn="l"/>
              </a:tabLst>
            </a:pPr>
            <a:r>
              <a:rPr lang="en-IE" sz="2200" dirty="0">
                <a:solidFill>
                  <a:srgbClr val="400080"/>
                </a:solidFill>
              </a:rPr>
              <a:t>Vaccination against HPV reduces cervical cancer risk in unvaccinated women</a:t>
            </a:r>
          </a:p>
          <a:p>
            <a:pPr marL="342900" lvl="1" indent="-342900" eaLnBrk="0" fontAlgn="base" hangingPunct="0">
              <a:lnSpc>
                <a:spcPct val="130000"/>
              </a:lnSpc>
              <a:spcBef>
                <a:spcPts val="0"/>
              </a:spcBef>
              <a:spcAft>
                <a:spcPct val="0"/>
              </a:spcAft>
              <a:buClr>
                <a:srgbClr val="FF6600"/>
              </a:buClr>
              <a:buFontTx/>
              <a:buChar char="•"/>
              <a:tabLst>
                <a:tab pos="450850" algn="l"/>
              </a:tabLst>
            </a:pPr>
            <a:r>
              <a:rPr lang="en-IE" sz="2200" dirty="0">
                <a:solidFill>
                  <a:srgbClr val="400080"/>
                </a:solidFill>
              </a:rPr>
              <a:t>Herd effect expected to increase over time</a:t>
            </a:r>
          </a:p>
          <a:p>
            <a:pPr marL="342900" lvl="1" indent="-342900" eaLnBrk="0" fontAlgn="base" hangingPunct="0">
              <a:lnSpc>
                <a:spcPct val="130000"/>
              </a:lnSpc>
              <a:spcBef>
                <a:spcPts val="0"/>
              </a:spcBef>
              <a:spcAft>
                <a:spcPct val="0"/>
              </a:spcAft>
              <a:buClr>
                <a:srgbClr val="FF6600"/>
              </a:buClr>
              <a:buFontTx/>
              <a:buChar char="•"/>
              <a:tabLst>
                <a:tab pos="450850" algn="l"/>
              </a:tabLst>
            </a:pPr>
            <a:r>
              <a:rPr lang="en-IE" sz="2200" dirty="0">
                <a:solidFill>
                  <a:srgbClr val="400080"/>
                </a:solidFill>
              </a:rPr>
              <a:t>However, at a certain herd immunity level, </a:t>
            </a:r>
            <a:r>
              <a:rPr lang="en-GB" sz="2200" dirty="0">
                <a:solidFill>
                  <a:srgbClr val="400080"/>
                </a:solidFill>
              </a:rPr>
              <a:t>tailoring screening to vaccination status may no longer be worth the additional effort</a:t>
            </a:r>
          </a:p>
          <a:p>
            <a:pPr marL="342900" lvl="1" indent="-342900" eaLnBrk="0" fontAlgn="base" hangingPunct="0">
              <a:lnSpc>
                <a:spcPct val="130000"/>
              </a:lnSpc>
              <a:spcBef>
                <a:spcPts val="0"/>
              </a:spcBef>
              <a:spcAft>
                <a:spcPct val="0"/>
              </a:spcAft>
              <a:buClr>
                <a:srgbClr val="FF6600"/>
              </a:buClr>
              <a:buFontTx/>
              <a:buChar char="•"/>
              <a:tabLst>
                <a:tab pos="450850" algn="l"/>
              </a:tabLst>
            </a:pPr>
            <a:r>
              <a:rPr lang="en-GB" sz="2200" u="sng" dirty="0">
                <a:solidFill>
                  <a:srgbClr val="400080"/>
                </a:solidFill>
              </a:rPr>
              <a:t>Aim: </a:t>
            </a:r>
            <a:r>
              <a:rPr lang="en-GB" sz="2200" dirty="0">
                <a:solidFill>
                  <a:srgbClr val="400080"/>
                </a:solidFill>
              </a:rPr>
              <a:t>what level of herd immunity it is cost-effective to also reduce screening intensity in unvaccinated </a:t>
            </a:r>
            <a:r>
              <a:rPr lang="en-GB" sz="2200" dirty="0" smtClean="0">
                <a:solidFill>
                  <a:srgbClr val="400080"/>
                </a:solidFill>
              </a:rPr>
              <a:t>women</a:t>
            </a:r>
            <a:endParaRPr lang="en-IE" sz="2200" dirty="0">
              <a:solidFill>
                <a:srgbClr val="400080"/>
              </a:solidFill>
            </a:endParaRPr>
          </a:p>
        </p:txBody>
      </p:sp>
    </p:spTree>
    <p:extLst>
      <p:ext uri="{BB962C8B-B14F-4D97-AF65-F5344CB8AC3E}">
        <p14:creationId xmlns:p14="http://schemas.microsoft.com/office/powerpoint/2010/main" val="3246889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337"/>
            <a:ext cx="10515600" cy="1325563"/>
          </a:xfrm>
        </p:spPr>
        <p:txBody>
          <a:bodyPr>
            <a:normAutofit/>
          </a:bodyPr>
          <a:lstStyle/>
          <a:p>
            <a:pPr algn="ctr"/>
            <a:r>
              <a:rPr lang="en-GB" sz="3800" b="1" dirty="0">
                <a:solidFill>
                  <a:srgbClr val="400080"/>
                </a:solidFill>
                <a:latin typeface="Arial" panose="020B0604020202020204" pitchFamily="34" charset="0"/>
                <a:ea typeface="+mn-ea"/>
                <a:cs typeface="Arial" panose="020B0604020202020204" pitchFamily="34" charset="0"/>
              </a:rPr>
              <a:t>The Netherlands – herd immunity</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527502403"/>
              </p:ext>
            </p:extLst>
          </p:nvPr>
        </p:nvGraphicFramePr>
        <p:xfrm>
          <a:off x="838200" y="1466193"/>
          <a:ext cx="10515600" cy="4710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70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35"/>
            <a:ext cx="10515600" cy="1325563"/>
          </a:xfrm>
        </p:spPr>
        <p:txBody>
          <a:bodyPr>
            <a:normAutofit/>
          </a:bodyPr>
          <a:lstStyle/>
          <a:p>
            <a:pPr algn="ctr"/>
            <a:r>
              <a:rPr lang="en-GB" sz="3800" b="1" dirty="0">
                <a:solidFill>
                  <a:srgbClr val="400080"/>
                </a:solidFill>
                <a:latin typeface="Arial" panose="020B0604020202020204" pitchFamily="34" charset="0"/>
                <a:ea typeface="+mn-ea"/>
                <a:cs typeface="Arial" panose="020B0604020202020204" pitchFamily="34" charset="0"/>
              </a:rPr>
              <a:t>The  </a:t>
            </a:r>
            <a:r>
              <a:rPr lang="en-GB" sz="3800" b="1" dirty="0" smtClean="0">
                <a:solidFill>
                  <a:srgbClr val="400080"/>
                </a:solidFill>
                <a:latin typeface="Arial" panose="020B0604020202020204" pitchFamily="34" charset="0"/>
                <a:ea typeface="+mn-ea"/>
                <a:cs typeface="Arial" panose="020B0604020202020204" pitchFamily="34" charset="0"/>
              </a:rPr>
              <a:t>Netherlands – findings cont. and limitations</a:t>
            </a:r>
            <a:endParaRPr lang="en-GB" sz="3800" b="1" dirty="0">
              <a:solidFill>
                <a:srgbClr val="40008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838200" y="1434662"/>
            <a:ext cx="10515600" cy="4742301"/>
          </a:xfrm>
        </p:spPr>
        <p:txBody>
          <a:bodyPr>
            <a:normAutofit fontScale="70000" lnSpcReduction="20000"/>
          </a:bodyPr>
          <a:lstStyle/>
          <a:p>
            <a:pPr marL="457200" lvl="1" indent="-457200" eaLnBrk="0" fontAlgn="base" hangingPunct="0">
              <a:lnSpc>
                <a:spcPct val="110000"/>
              </a:lnSpc>
              <a:spcBef>
                <a:spcPct val="20000"/>
              </a:spcBef>
              <a:spcAft>
                <a:spcPct val="0"/>
              </a:spcAft>
              <a:buClr>
                <a:srgbClr val="FF6600"/>
              </a:buClr>
              <a:tabLst>
                <a:tab pos="450850" algn="l"/>
              </a:tabLst>
            </a:pPr>
            <a:r>
              <a:rPr lang="en-GB" sz="3400" dirty="0">
                <a:solidFill>
                  <a:srgbClr val="400080"/>
                </a:solidFill>
              </a:rPr>
              <a:t>Screening should be optimized to vaccinated women as soon as unvaccinated women are substantially protected via herd immunity (&gt;=50%)</a:t>
            </a:r>
          </a:p>
          <a:p>
            <a:pPr lvl="1"/>
            <a:r>
              <a:rPr lang="en-GB" sz="2700" dirty="0">
                <a:solidFill>
                  <a:srgbClr val="400080"/>
                </a:solidFill>
              </a:rPr>
              <a:t>decreasing the screening frequency </a:t>
            </a:r>
            <a:r>
              <a:rPr lang="en-GB" sz="2700" dirty="0" smtClean="0">
                <a:solidFill>
                  <a:srgbClr val="400080"/>
                </a:solidFill>
              </a:rPr>
              <a:t>of unvaccinated women</a:t>
            </a:r>
            <a:endParaRPr lang="en-GB" sz="2700" dirty="0">
              <a:solidFill>
                <a:srgbClr val="400080"/>
              </a:solidFill>
            </a:endParaRPr>
          </a:p>
          <a:p>
            <a:pPr marL="457200" lvl="1" indent="-457200" eaLnBrk="0" fontAlgn="base" hangingPunct="0">
              <a:lnSpc>
                <a:spcPct val="110000"/>
              </a:lnSpc>
              <a:spcBef>
                <a:spcPct val="20000"/>
              </a:spcBef>
              <a:spcAft>
                <a:spcPct val="0"/>
              </a:spcAft>
              <a:buClr>
                <a:srgbClr val="FF6600"/>
              </a:buClr>
              <a:tabLst>
                <a:tab pos="450850" algn="l"/>
              </a:tabLst>
            </a:pPr>
            <a:r>
              <a:rPr lang="en-GB" sz="3400" dirty="0">
                <a:solidFill>
                  <a:srgbClr val="400080"/>
                </a:solidFill>
              </a:rPr>
              <a:t>Ethical considerations of continuing with screening </a:t>
            </a:r>
            <a:r>
              <a:rPr lang="en-GB" sz="3400" dirty="0" smtClean="0">
                <a:solidFill>
                  <a:srgbClr val="400080"/>
                </a:solidFill>
              </a:rPr>
              <a:t>algorithms </a:t>
            </a:r>
            <a:r>
              <a:rPr lang="en-GB" sz="3400" dirty="0">
                <a:solidFill>
                  <a:srgbClr val="400080"/>
                </a:solidFill>
              </a:rPr>
              <a:t>optimized to unvaccinated women instead of to those who adhered to vaccination</a:t>
            </a:r>
          </a:p>
          <a:p>
            <a:pPr lvl="1"/>
            <a:r>
              <a:rPr lang="en-GB" sz="2700" dirty="0" smtClean="0">
                <a:solidFill>
                  <a:srgbClr val="400080"/>
                </a:solidFill>
              </a:rPr>
              <a:t>Women </a:t>
            </a:r>
            <a:r>
              <a:rPr lang="en-GB" sz="2700" dirty="0">
                <a:solidFill>
                  <a:srgbClr val="400080"/>
                </a:solidFill>
              </a:rPr>
              <a:t>with abnormal cytology or HPV </a:t>
            </a:r>
            <a:r>
              <a:rPr lang="en-GB" sz="2700" dirty="0" smtClean="0">
                <a:solidFill>
                  <a:srgbClr val="400080"/>
                </a:solidFill>
              </a:rPr>
              <a:t>positive test </a:t>
            </a:r>
            <a:r>
              <a:rPr lang="en-GB" sz="2700" dirty="0">
                <a:solidFill>
                  <a:srgbClr val="400080"/>
                </a:solidFill>
              </a:rPr>
              <a:t>results commonly experience fear, self-blame, distress and anxiety about </a:t>
            </a:r>
            <a:r>
              <a:rPr lang="en-GB" sz="2700" dirty="0" smtClean="0">
                <a:solidFill>
                  <a:srgbClr val="400080"/>
                </a:solidFill>
              </a:rPr>
              <a:t>cervical cancer</a:t>
            </a:r>
            <a:endParaRPr lang="en-GB" sz="2700" dirty="0">
              <a:solidFill>
                <a:srgbClr val="400080"/>
              </a:solidFill>
            </a:endParaRPr>
          </a:p>
          <a:p>
            <a:pPr marL="0" indent="0">
              <a:buNone/>
            </a:pPr>
            <a:r>
              <a:rPr lang="en-GB" sz="3300" b="1" dirty="0" smtClean="0">
                <a:solidFill>
                  <a:srgbClr val="009999"/>
                </a:solidFill>
              </a:rPr>
              <a:t>Limitations: </a:t>
            </a:r>
            <a:endParaRPr lang="en-GB" sz="3300" b="1" dirty="0">
              <a:solidFill>
                <a:srgbClr val="009999"/>
              </a:solidFill>
            </a:endParaRPr>
          </a:p>
          <a:p>
            <a:pPr marL="457200" lvl="1" indent="-457200" eaLnBrk="0" fontAlgn="base" hangingPunct="0">
              <a:lnSpc>
                <a:spcPct val="110000"/>
              </a:lnSpc>
              <a:spcBef>
                <a:spcPct val="20000"/>
              </a:spcBef>
              <a:spcAft>
                <a:spcPct val="0"/>
              </a:spcAft>
              <a:buClr>
                <a:srgbClr val="FF6600"/>
              </a:buClr>
              <a:tabLst>
                <a:tab pos="450850" algn="l"/>
              </a:tabLst>
            </a:pPr>
            <a:r>
              <a:rPr lang="en-GB" sz="3400" dirty="0">
                <a:solidFill>
                  <a:srgbClr val="400080"/>
                </a:solidFill>
              </a:rPr>
              <a:t>assumed that the efficacy of the vaccine has a lifelong duration – </a:t>
            </a:r>
            <a:r>
              <a:rPr lang="en-GB" sz="3400" dirty="0" smtClean="0">
                <a:solidFill>
                  <a:srgbClr val="400080"/>
                </a:solidFill>
              </a:rPr>
              <a:t>efficacy </a:t>
            </a:r>
            <a:r>
              <a:rPr lang="en-GB" sz="3400" dirty="0">
                <a:solidFill>
                  <a:srgbClr val="400080"/>
                </a:solidFill>
              </a:rPr>
              <a:t>will wane??</a:t>
            </a:r>
          </a:p>
          <a:p>
            <a:pPr marL="457200" lvl="1" indent="-457200" eaLnBrk="0" fontAlgn="base" hangingPunct="0">
              <a:lnSpc>
                <a:spcPct val="110000"/>
              </a:lnSpc>
              <a:spcBef>
                <a:spcPct val="20000"/>
              </a:spcBef>
              <a:spcAft>
                <a:spcPct val="0"/>
              </a:spcAft>
              <a:buClr>
                <a:srgbClr val="FF6600"/>
              </a:buClr>
              <a:tabLst>
                <a:tab pos="450850" algn="l"/>
              </a:tabLst>
            </a:pPr>
            <a:r>
              <a:rPr lang="en-GB" sz="3400" dirty="0">
                <a:solidFill>
                  <a:srgbClr val="400080"/>
                </a:solidFill>
              </a:rPr>
              <a:t>assumed an equal background risk of cervical cancer for vaccinated and unvaccinated women – higher or lower?</a:t>
            </a:r>
          </a:p>
          <a:p>
            <a:pPr marL="457200" lvl="1" indent="-457200" eaLnBrk="0" fontAlgn="base" hangingPunct="0">
              <a:lnSpc>
                <a:spcPct val="110000"/>
              </a:lnSpc>
              <a:spcBef>
                <a:spcPct val="20000"/>
              </a:spcBef>
              <a:spcAft>
                <a:spcPct val="0"/>
              </a:spcAft>
              <a:buClr>
                <a:srgbClr val="FF6600"/>
              </a:buClr>
              <a:tabLst>
                <a:tab pos="450850" algn="l"/>
              </a:tabLst>
            </a:pPr>
            <a:r>
              <a:rPr lang="en-GB" sz="3400" dirty="0">
                <a:solidFill>
                  <a:srgbClr val="400080"/>
                </a:solidFill>
              </a:rPr>
              <a:t>effects of the nonavalent vaccine not modelled</a:t>
            </a:r>
          </a:p>
          <a:p>
            <a:pPr marL="0" indent="0">
              <a:buNone/>
            </a:pPr>
            <a:endParaRPr lang="en-GB" dirty="0"/>
          </a:p>
        </p:txBody>
      </p:sp>
    </p:spTree>
    <p:extLst>
      <p:ext uri="{BB962C8B-B14F-4D97-AF65-F5344CB8AC3E}">
        <p14:creationId xmlns:p14="http://schemas.microsoft.com/office/powerpoint/2010/main" val="859522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800" b="1" dirty="0">
                <a:solidFill>
                  <a:srgbClr val="400080"/>
                </a:solidFill>
                <a:latin typeface="Arial" panose="020B0604020202020204" pitchFamily="34" charset="0"/>
                <a:ea typeface="+mn-ea"/>
                <a:cs typeface="Arial" panose="020B0604020202020204" pitchFamily="34" charset="0"/>
              </a:rPr>
              <a:t>Conclusions</a:t>
            </a:r>
            <a:r>
              <a:rPr lang="en-GB" dirty="0" smtClean="0"/>
              <a:t> </a:t>
            </a:r>
            <a:r>
              <a:rPr lang="en-GB" sz="3800" b="1" dirty="0">
                <a:solidFill>
                  <a:srgbClr val="400080"/>
                </a:solidFill>
                <a:latin typeface="Arial" panose="020B0604020202020204" pitchFamily="34" charset="0"/>
                <a:ea typeface="+mn-ea"/>
                <a:cs typeface="Arial" panose="020B0604020202020204" pitchFamily="34" charset="0"/>
              </a:rPr>
              <a:t>1</a:t>
            </a:r>
          </a:p>
        </p:txBody>
      </p:sp>
      <p:sp>
        <p:nvSpPr>
          <p:cNvPr id="3" name="Content Placeholder 2"/>
          <p:cNvSpPr>
            <a:spLocks noGrp="1"/>
          </p:cNvSpPr>
          <p:nvPr>
            <p:ph idx="1"/>
          </p:nvPr>
        </p:nvSpPr>
        <p:spPr>
          <a:xfrm>
            <a:off x="838200" y="1529255"/>
            <a:ext cx="10515600" cy="4647708"/>
          </a:xfrm>
        </p:spPr>
        <p:txBody>
          <a:bodyPr>
            <a:normAutofit fontScale="85000" lnSpcReduction="20000"/>
          </a:bodyPr>
          <a:lstStyle/>
          <a:p>
            <a:pPr marL="457200" lvl="1" indent="-457200" eaLnBrk="0" fontAlgn="base" hangingPunct="0">
              <a:lnSpc>
                <a:spcPct val="100000"/>
              </a:lnSpc>
              <a:spcBef>
                <a:spcPct val="20000"/>
              </a:spcBef>
              <a:spcAft>
                <a:spcPct val="0"/>
              </a:spcAft>
              <a:buClr>
                <a:srgbClr val="FF6600"/>
              </a:buClr>
              <a:tabLst>
                <a:tab pos="450850" algn="l"/>
              </a:tabLst>
            </a:pPr>
            <a:r>
              <a:rPr lang="en-IE" sz="2800" dirty="0">
                <a:solidFill>
                  <a:srgbClr val="400080"/>
                </a:solidFill>
              </a:rPr>
              <a:t>Primary HPV screening for vaccinated and unvaccinated cohorts</a:t>
            </a:r>
          </a:p>
          <a:p>
            <a:pPr marL="457200" lvl="1" indent="-457200" eaLnBrk="0" fontAlgn="base" hangingPunct="0">
              <a:lnSpc>
                <a:spcPct val="100000"/>
              </a:lnSpc>
              <a:spcBef>
                <a:spcPct val="20000"/>
              </a:spcBef>
              <a:spcAft>
                <a:spcPct val="0"/>
              </a:spcAft>
              <a:buClr>
                <a:srgbClr val="FF6600"/>
              </a:buClr>
              <a:tabLst>
                <a:tab pos="450850" algn="l"/>
              </a:tabLst>
            </a:pPr>
            <a:endParaRPr lang="en-IE" sz="2800" dirty="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r>
              <a:rPr lang="en-IE" sz="2800" dirty="0">
                <a:solidFill>
                  <a:srgbClr val="400080"/>
                </a:solidFill>
              </a:rPr>
              <a:t>Less intensive screening for vaccinated women – 2 or 3 lifetime screens?</a:t>
            </a:r>
          </a:p>
          <a:p>
            <a:pPr marL="457200" lvl="1" indent="0">
              <a:buNone/>
            </a:pPr>
            <a:endParaRPr lang="en-IE" dirty="0">
              <a:solidFill>
                <a:srgbClr val="0000FF"/>
              </a:solidFill>
            </a:endParaRPr>
          </a:p>
          <a:p>
            <a:pPr marL="457200" lvl="1" indent="-457200" eaLnBrk="0" fontAlgn="base" hangingPunct="0">
              <a:lnSpc>
                <a:spcPct val="100000"/>
              </a:lnSpc>
              <a:spcBef>
                <a:spcPct val="20000"/>
              </a:spcBef>
              <a:spcAft>
                <a:spcPct val="0"/>
              </a:spcAft>
              <a:buClr>
                <a:srgbClr val="FF6600"/>
              </a:buClr>
              <a:tabLst>
                <a:tab pos="450850" algn="l"/>
              </a:tabLst>
            </a:pPr>
            <a:r>
              <a:rPr lang="en-GB" sz="2800" dirty="0">
                <a:solidFill>
                  <a:srgbClr val="400080"/>
                </a:solidFill>
              </a:rPr>
              <a:t>Herd immunity will lead to a lower risk in unvaccinated women in the vaccination era than prior to vaccination, until the level of herd immunity has been established to be safe to reduce the required frequency of cervical screening, vaccinated and unvaccinated women should have different screening algorithms</a:t>
            </a:r>
            <a:endParaRPr lang="en-IE" sz="2800" dirty="0">
              <a:solidFill>
                <a:srgbClr val="400080"/>
              </a:solidFill>
            </a:endParaRPr>
          </a:p>
          <a:p>
            <a:endParaRPr lang="en-IE" dirty="0">
              <a:solidFill>
                <a:srgbClr val="FF0000"/>
              </a:solidFill>
            </a:endParaRPr>
          </a:p>
          <a:p>
            <a:pPr marL="457200" lvl="1" indent="-457200" eaLnBrk="0" fontAlgn="base" hangingPunct="0">
              <a:lnSpc>
                <a:spcPct val="100000"/>
              </a:lnSpc>
              <a:spcBef>
                <a:spcPct val="20000"/>
              </a:spcBef>
              <a:spcAft>
                <a:spcPct val="0"/>
              </a:spcAft>
              <a:buClr>
                <a:srgbClr val="FF6600"/>
              </a:buClr>
              <a:tabLst>
                <a:tab pos="450850" algn="l"/>
              </a:tabLst>
            </a:pPr>
            <a:r>
              <a:rPr lang="en-IE" sz="2800" dirty="0">
                <a:solidFill>
                  <a:srgbClr val="400080"/>
                </a:solidFill>
              </a:rPr>
              <a:t>A lot of  uncertainties still remain:</a:t>
            </a:r>
          </a:p>
          <a:p>
            <a:pPr lvl="1">
              <a:buClr>
                <a:schemeClr val="accent2"/>
              </a:buClr>
              <a:buFont typeface="Courier New" panose="02070309020205020404" pitchFamily="49" charset="0"/>
              <a:buChar char="o"/>
            </a:pPr>
            <a:r>
              <a:rPr lang="en-IE" sz="2800" dirty="0">
                <a:solidFill>
                  <a:srgbClr val="400080"/>
                </a:solidFill>
              </a:rPr>
              <a:t>Should screening be personalised based on vaccination status? Same screening pathway the same for unvaccinated and vaccinated women?</a:t>
            </a:r>
          </a:p>
          <a:p>
            <a:endParaRPr lang="en-GB" dirty="0"/>
          </a:p>
          <a:p>
            <a:endParaRPr lang="en-IE" dirty="0">
              <a:solidFill>
                <a:srgbClr val="FF0000"/>
              </a:solidFill>
            </a:endParaRPr>
          </a:p>
          <a:p>
            <a:endParaRPr lang="en-GB" dirty="0"/>
          </a:p>
        </p:txBody>
      </p:sp>
    </p:spTree>
    <p:extLst>
      <p:ext uri="{BB962C8B-B14F-4D97-AF65-F5344CB8AC3E}">
        <p14:creationId xmlns:p14="http://schemas.microsoft.com/office/powerpoint/2010/main" val="4114441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800" b="1" dirty="0" smtClean="0">
                <a:solidFill>
                  <a:srgbClr val="400080"/>
                </a:solidFill>
                <a:latin typeface="Arial" panose="020B0604020202020204" pitchFamily="34" charset="0"/>
                <a:ea typeface="+mn-ea"/>
                <a:cs typeface="Arial" panose="020B0604020202020204" pitchFamily="34" charset="0"/>
              </a:rPr>
              <a:t>Conclusions 2</a:t>
            </a:r>
            <a:endParaRPr lang="en-IE" sz="3800" b="1" dirty="0">
              <a:solidFill>
                <a:srgbClr val="40008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950495" y="1410184"/>
            <a:ext cx="10515600" cy="3765884"/>
          </a:xfrm>
        </p:spPr>
        <p:txBody>
          <a:bodyPr>
            <a:normAutofit/>
          </a:bodyPr>
          <a:lstStyle/>
          <a:p>
            <a:endParaRPr lang="en-IE" sz="2400" dirty="0" smtClean="0"/>
          </a:p>
          <a:p>
            <a:pPr marL="457200" lvl="1" indent="-457200" eaLnBrk="0" fontAlgn="base" hangingPunct="0">
              <a:lnSpc>
                <a:spcPct val="80000"/>
              </a:lnSpc>
              <a:spcBef>
                <a:spcPct val="20000"/>
              </a:spcBef>
              <a:spcAft>
                <a:spcPct val="0"/>
              </a:spcAft>
              <a:buClr>
                <a:srgbClr val="FF6600"/>
              </a:buClr>
              <a:tabLst>
                <a:tab pos="450850" algn="l"/>
              </a:tabLst>
            </a:pPr>
            <a:r>
              <a:rPr lang="en-IE" dirty="0">
                <a:solidFill>
                  <a:srgbClr val="400080"/>
                </a:solidFill>
              </a:rPr>
              <a:t>Tailoring screening to vaccination - resources for linked registries if </a:t>
            </a:r>
            <a:r>
              <a:rPr lang="en-IE" dirty="0" smtClean="0">
                <a:solidFill>
                  <a:srgbClr val="400080"/>
                </a:solidFill>
              </a:rPr>
              <a:t>tailoring a woman’s screening </a:t>
            </a:r>
            <a:r>
              <a:rPr lang="en-IE" dirty="0">
                <a:solidFill>
                  <a:srgbClr val="400080"/>
                </a:solidFill>
              </a:rPr>
              <a:t>to her HPV vaccination status?</a:t>
            </a:r>
          </a:p>
          <a:p>
            <a:endParaRPr lang="en-IE" sz="2400" dirty="0" smtClean="0"/>
          </a:p>
          <a:p>
            <a:pPr marL="457200" lvl="1" indent="-457200" eaLnBrk="0" fontAlgn="base" hangingPunct="0">
              <a:lnSpc>
                <a:spcPct val="80000"/>
              </a:lnSpc>
              <a:spcBef>
                <a:spcPct val="20000"/>
              </a:spcBef>
              <a:spcAft>
                <a:spcPct val="0"/>
              </a:spcAft>
              <a:buClr>
                <a:srgbClr val="FF6600"/>
              </a:buClr>
              <a:tabLst>
                <a:tab pos="450850" algn="l"/>
              </a:tabLst>
            </a:pPr>
            <a:r>
              <a:rPr lang="en-IE" dirty="0">
                <a:solidFill>
                  <a:srgbClr val="400080"/>
                </a:solidFill>
              </a:rPr>
              <a:t>International practice in cervical screening and HPV vaccination varies </a:t>
            </a:r>
            <a:r>
              <a:rPr lang="en-IE" dirty="0" smtClean="0">
                <a:solidFill>
                  <a:srgbClr val="400080"/>
                </a:solidFill>
              </a:rPr>
              <a:t>considerably - </a:t>
            </a:r>
            <a:r>
              <a:rPr lang="en-IE" sz="2000" dirty="0">
                <a:solidFill>
                  <a:srgbClr val="400080"/>
                </a:solidFill>
              </a:rPr>
              <a:t>Countries are likely to differ somewhat in their approaches to screening in vaccinated and unvaccinated women</a:t>
            </a:r>
          </a:p>
          <a:p>
            <a:pPr marL="457200" lvl="1" indent="-457200" eaLnBrk="0" fontAlgn="base" hangingPunct="0">
              <a:lnSpc>
                <a:spcPct val="80000"/>
              </a:lnSpc>
              <a:spcBef>
                <a:spcPct val="20000"/>
              </a:spcBef>
              <a:spcAft>
                <a:spcPct val="0"/>
              </a:spcAft>
              <a:buClr>
                <a:srgbClr val="FF6600"/>
              </a:buClr>
              <a:tabLst>
                <a:tab pos="450850" algn="l"/>
              </a:tabLst>
            </a:pPr>
            <a:endParaRPr lang="en-IE" sz="2200" dirty="0">
              <a:solidFill>
                <a:srgbClr val="400080"/>
              </a:solidFill>
            </a:endParaRPr>
          </a:p>
          <a:p>
            <a:endParaRPr lang="en-IE" sz="2400" dirty="0" smtClean="0"/>
          </a:p>
          <a:p>
            <a:endParaRPr lang="en-IE" sz="2400" dirty="0"/>
          </a:p>
        </p:txBody>
      </p:sp>
      <p:sp>
        <p:nvSpPr>
          <p:cNvPr id="4" name="TextBox 3"/>
          <p:cNvSpPr txBox="1"/>
          <p:nvPr/>
        </p:nvSpPr>
        <p:spPr>
          <a:xfrm>
            <a:off x="950495" y="4038427"/>
            <a:ext cx="10924673" cy="1200329"/>
          </a:xfrm>
          <a:prstGeom prst="rect">
            <a:avLst/>
          </a:prstGeom>
          <a:noFill/>
          <a:ln>
            <a:solidFill>
              <a:srgbClr val="009999"/>
            </a:solidFill>
          </a:ln>
        </p:spPr>
        <p:txBody>
          <a:bodyPr wrap="square" rtlCol="0">
            <a:spAutoFit/>
          </a:bodyPr>
          <a:lstStyle/>
          <a:p>
            <a:r>
              <a:rPr lang="en-IE" sz="2400" dirty="0"/>
              <a:t>If two separate screening strategies are needed and how these are implemented will not be uniform worldwide – many factors to consider depending </a:t>
            </a:r>
            <a:r>
              <a:rPr lang="en-IE" sz="2400" dirty="0" smtClean="0"/>
              <a:t>on population/country</a:t>
            </a:r>
            <a:endParaRPr lang="en-IE" sz="2400" dirty="0"/>
          </a:p>
        </p:txBody>
      </p:sp>
    </p:spTree>
    <p:extLst>
      <p:ext uri="{BB962C8B-B14F-4D97-AF65-F5344CB8AC3E}">
        <p14:creationId xmlns:p14="http://schemas.microsoft.com/office/powerpoint/2010/main" val="2103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34207" y="441550"/>
            <a:ext cx="8860221" cy="5722767"/>
          </a:xfrm>
          <a:prstGeom prst="rect">
            <a:avLst/>
          </a:prstGeom>
        </p:spPr>
      </p:pic>
      <p:sp>
        <p:nvSpPr>
          <p:cNvPr id="2" name="Title 1"/>
          <p:cNvSpPr>
            <a:spLocks noGrp="1"/>
          </p:cNvSpPr>
          <p:nvPr>
            <p:ph type="title"/>
          </p:nvPr>
        </p:nvSpPr>
        <p:spPr>
          <a:xfrm>
            <a:off x="2198568" y="391301"/>
            <a:ext cx="8469432" cy="1325563"/>
          </a:xfrm>
        </p:spPr>
        <p:txBody>
          <a:bodyPr anchor="t">
            <a:normAutofit/>
          </a:bodyPr>
          <a:lstStyle/>
          <a:p>
            <a:pPr algn="ctr"/>
            <a:r>
              <a:rPr lang="en-IE" sz="3733" b="1" dirty="0">
                <a:solidFill>
                  <a:srgbClr val="400080"/>
                </a:solidFill>
                <a:latin typeface="Arial" panose="020B0604020202020204" pitchFamily="34" charset="0"/>
                <a:cs typeface="Arial" panose="020B0604020202020204" pitchFamily="34" charset="0"/>
              </a:rPr>
              <a:t>CERVIVA’s International Ecosystem</a:t>
            </a:r>
          </a:p>
        </p:txBody>
      </p:sp>
    </p:spTree>
    <p:extLst>
      <p:ext uri="{BB962C8B-B14F-4D97-AF65-F5344CB8AC3E}">
        <p14:creationId xmlns:p14="http://schemas.microsoft.com/office/powerpoint/2010/main" val="1501557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103"/>
            <a:ext cx="10515600" cy="1325563"/>
          </a:xfrm>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Limitations of current evidence</a:t>
            </a:r>
          </a:p>
        </p:txBody>
      </p:sp>
      <p:sp>
        <p:nvSpPr>
          <p:cNvPr id="3" name="Content Placeholder 2"/>
          <p:cNvSpPr>
            <a:spLocks noGrp="1"/>
          </p:cNvSpPr>
          <p:nvPr>
            <p:ph idx="1"/>
          </p:nvPr>
        </p:nvSpPr>
        <p:spPr>
          <a:xfrm>
            <a:off x="838200" y="1221545"/>
            <a:ext cx="10515600" cy="4091425"/>
          </a:xfrm>
        </p:spPr>
        <p:txBody>
          <a:bodyPr>
            <a:normAutofit fontScale="25000" lnSpcReduction="20000"/>
          </a:bodyPr>
          <a:lstStyle/>
          <a:p>
            <a:pPr marL="457200" lvl="1" indent="-457200" eaLnBrk="0" fontAlgn="base" hangingPunct="0">
              <a:lnSpc>
                <a:spcPct val="100000"/>
              </a:lnSpc>
              <a:spcBef>
                <a:spcPct val="20000"/>
              </a:spcBef>
              <a:spcAft>
                <a:spcPct val="0"/>
              </a:spcAft>
              <a:buClr>
                <a:srgbClr val="FF6600"/>
              </a:buClr>
              <a:tabLst>
                <a:tab pos="450850" algn="l"/>
              </a:tabLst>
            </a:pPr>
            <a:r>
              <a:rPr lang="en-IE" sz="9600" dirty="0">
                <a:solidFill>
                  <a:srgbClr val="400080"/>
                </a:solidFill>
              </a:rPr>
              <a:t>Studies are </a:t>
            </a:r>
            <a:r>
              <a:rPr lang="en-IE" sz="9600" dirty="0" smtClean="0">
                <a:solidFill>
                  <a:srgbClr val="400080"/>
                </a:solidFill>
              </a:rPr>
              <a:t>mathematical modelling/simulation studies</a:t>
            </a:r>
            <a:endParaRPr lang="en-IE" sz="9600" dirty="0">
              <a:solidFill>
                <a:srgbClr val="400080"/>
              </a:solidFill>
            </a:endParaRPr>
          </a:p>
          <a:p>
            <a:pPr marL="1600200" lvl="2" indent="-1143000" eaLnBrk="0" fontAlgn="base" hangingPunct="0">
              <a:lnSpc>
                <a:spcPct val="100000"/>
              </a:lnSpc>
              <a:spcBef>
                <a:spcPct val="20000"/>
              </a:spcBef>
              <a:spcAft>
                <a:spcPct val="0"/>
              </a:spcAft>
              <a:buClr>
                <a:srgbClr val="FF6600"/>
              </a:buClr>
              <a:buFont typeface="Courier New" panose="02070309020205020404" pitchFamily="49" charset="0"/>
              <a:buChar char="o"/>
              <a:tabLst>
                <a:tab pos="450850" algn="l"/>
              </a:tabLst>
            </a:pPr>
            <a:r>
              <a:rPr lang="en-GB" sz="9200" dirty="0" smtClean="0">
                <a:solidFill>
                  <a:srgbClr val="400080"/>
                </a:solidFill>
              </a:rPr>
              <a:t>findings </a:t>
            </a:r>
            <a:r>
              <a:rPr lang="en-GB" sz="9200" dirty="0">
                <a:solidFill>
                  <a:srgbClr val="400080"/>
                </a:solidFill>
              </a:rPr>
              <a:t>are sensitive to </a:t>
            </a:r>
            <a:r>
              <a:rPr lang="en-GB" sz="9200" dirty="0" smtClean="0">
                <a:solidFill>
                  <a:srgbClr val="400080"/>
                </a:solidFill>
              </a:rPr>
              <a:t>specific assumptions—e.g., </a:t>
            </a:r>
            <a:r>
              <a:rPr lang="en-GB" sz="9200" dirty="0">
                <a:solidFill>
                  <a:srgbClr val="400080"/>
                </a:solidFill>
              </a:rPr>
              <a:t>unknown future adherence to screening, behaviours and test </a:t>
            </a:r>
            <a:r>
              <a:rPr lang="en-GB" sz="9200" dirty="0" smtClean="0">
                <a:solidFill>
                  <a:srgbClr val="400080"/>
                </a:solidFill>
              </a:rPr>
              <a:t>characteristics</a:t>
            </a:r>
            <a:endParaRPr lang="en-IE" sz="9600" dirty="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r>
              <a:rPr lang="en-IE" sz="9600" dirty="0">
                <a:solidFill>
                  <a:srgbClr val="400080"/>
                </a:solidFill>
              </a:rPr>
              <a:t>Countries differ in their current cervical cancer screening protocols (age at commencement, intervals, etc)</a:t>
            </a:r>
          </a:p>
          <a:p>
            <a:pPr marL="457200" lvl="1" indent="-457200" eaLnBrk="0" fontAlgn="base" hangingPunct="0">
              <a:lnSpc>
                <a:spcPct val="100000"/>
              </a:lnSpc>
              <a:spcBef>
                <a:spcPct val="20000"/>
              </a:spcBef>
              <a:spcAft>
                <a:spcPct val="0"/>
              </a:spcAft>
              <a:buClr>
                <a:srgbClr val="FF6600"/>
              </a:buClr>
              <a:tabLst>
                <a:tab pos="450850" algn="l"/>
              </a:tabLst>
            </a:pPr>
            <a:r>
              <a:rPr lang="en-IE" sz="9600" dirty="0">
                <a:solidFill>
                  <a:srgbClr val="400080"/>
                </a:solidFill>
              </a:rPr>
              <a:t>Nonavalent and next generation vaccines </a:t>
            </a:r>
          </a:p>
          <a:p>
            <a:pPr marL="457200" lvl="1" indent="-457200" eaLnBrk="0" fontAlgn="base" hangingPunct="0">
              <a:lnSpc>
                <a:spcPct val="100000"/>
              </a:lnSpc>
              <a:spcBef>
                <a:spcPct val="20000"/>
              </a:spcBef>
              <a:spcAft>
                <a:spcPct val="0"/>
              </a:spcAft>
              <a:buClr>
                <a:srgbClr val="FF6600"/>
              </a:buClr>
              <a:tabLst>
                <a:tab pos="450850" algn="l"/>
              </a:tabLst>
            </a:pPr>
            <a:r>
              <a:rPr lang="en-GB" sz="9600" dirty="0">
                <a:solidFill>
                  <a:srgbClr val="400080"/>
                </a:solidFill>
              </a:rPr>
              <a:t>Optimal screening among women who have received HPV </a:t>
            </a:r>
            <a:r>
              <a:rPr lang="en-GB" sz="9600" dirty="0" smtClean="0">
                <a:solidFill>
                  <a:srgbClr val="400080"/>
                </a:solidFill>
              </a:rPr>
              <a:t>vaccination under </a:t>
            </a:r>
            <a:r>
              <a:rPr lang="en-GB" sz="9600" dirty="0">
                <a:solidFill>
                  <a:srgbClr val="400080"/>
                </a:solidFill>
              </a:rPr>
              <a:t>‘catch-up’ programmes</a:t>
            </a:r>
            <a:endParaRPr lang="en-IE" sz="9600" dirty="0">
              <a:solidFill>
                <a:srgbClr val="400080"/>
              </a:solidFill>
            </a:endParaRPr>
          </a:p>
          <a:p>
            <a:pPr marL="457200" lvl="1" indent="-457200" eaLnBrk="0" fontAlgn="base" hangingPunct="0">
              <a:lnSpc>
                <a:spcPct val="100000"/>
              </a:lnSpc>
              <a:spcBef>
                <a:spcPct val="20000"/>
              </a:spcBef>
              <a:spcAft>
                <a:spcPct val="0"/>
              </a:spcAft>
              <a:buClr>
                <a:srgbClr val="FF6600"/>
              </a:buClr>
              <a:tabLst>
                <a:tab pos="450850" algn="l"/>
              </a:tabLst>
            </a:pPr>
            <a:r>
              <a:rPr lang="en-IE" sz="9600" dirty="0">
                <a:solidFill>
                  <a:srgbClr val="400080"/>
                </a:solidFill>
              </a:rPr>
              <a:t>Lower SES countries where HPV vaccination has begun to take place but no organised screening – what screening </a:t>
            </a:r>
            <a:r>
              <a:rPr lang="en-IE" sz="9600" dirty="0" smtClean="0">
                <a:solidFill>
                  <a:srgbClr val="400080"/>
                </a:solidFill>
              </a:rPr>
              <a:t>algorithms </a:t>
            </a:r>
            <a:r>
              <a:rPr lang="en-IE" sz="9600" dirty="0">
                <a:solidFill>
                  <a:srgbClr val="400080"/>
                </a:solidFill>
              </a:rPr>
              <a:t>are needed?</a:t>
            </a:r>
          </a:p>
          <a:p>
            <a:pPr marL="457200" lvl="1" indent="-457200" eaLnBrk="0" fontAlgn="base" hangingPunct="0">
              <a:lnSpc>
                <a:spcPct val="100000"/>
              </a:lnSpc>
              <a:spcBef>
                <a:spcPct val="20000"/>
              </a:spcBef>
              <a:spcAft>
                <a:spcPct val="0"/>
              </a:spcAft>
              <a:buClr>
                <a:srgbClr val="FF6600"/>
              </a:buClr>
              <a:tabLst>
                <a:tab pos="450850" algn="l"/>
              </a:tabLst>
            </a:pPr>
            <a:r>
              <a:rPr lang="en-IE" sz="9600" dirty="0">
                <a:solidFill>
                  <a:srgbClr val="400080"/>
                </a:solidFill>
              </a:rPr>
              <a:t>Implications for women:</a:t>
            </a:r>
          </a:p>
          <a:p>
            <a:pPr marL="457200" lvl="1" indent="-457200" eaLnBrk="0" fontAlgn="base" hangingPunct="0">
              <a:lnSpc>
                <a:spcPct val="100000"/>
              </a:lnSpc>
              <a:spcBef>
                <a:spcPct val="20000"/>
              </a:spcBef>
              <a:spcAft>
                <a:spcPct val="0"/>
              </a:spcAft>
              <a:buClr>
                <a:srgbClr val="FF6600"/>
              </a:buClr>
              <a:tabLst>
                <a:tab pos="450850" algn="l"/>
              </a:tabLst>
            </a:pPr>
            <a:r>
              <a:rPr lang="en-IE" sz="9600" dirty="0">
                <a:solidFill>
                  <a:srgbClr val="400080"/>
                </a:solidFill>
              </a:rPr>
              <a:t>Concerns of women who have worries over been screened less</a:t>
            </a:r>
          </a:p>
          <a:p>
            <a:pPr marL="457200" lvl="1" indent="-457200" eaLnBrk="0" fontAlgn="base" hangingPunct="0">
              <a:lnSpc>
                <a:spcPct val="100000"/>
              </a:lnSpc>
              <a:spcBef>
                <a:spcPct val="20000"/>
              </a:spcBef>
              <a:spcAft>
                <a:spcPct val="0"/>
              </a:spcAft>
              <a:buClr>
                <a:srgbClr val="FF6600"/>
              </a:buClr>
              <a:tabLst>
                <a:tab pos="450850" algn="l"/>
              </a:tabLst>
            </a:pPr>
            <a:r>
              <a:rPr lang="en-IE" sz="9600" dirty="0">
                <a:solidFill>
                  <a:srgbClr val="400080"/>
                </a:solidFill>
              </a:rPr>
              <a:t>HPV vaccinated women </a:t>
            </a:r>
            <a:r>
              <a:rPr lang="en-IE" sz="9600" dirty="0" smtClean="0">
                <a:solidFill>
                  <a:srgbClr val="400080"/>
                </a:solidFill>
              </a:rPr>
              <a:t>perceiving </a:t>
            </a:r>
            <a:r>
              <a:rPr lang="en-IE" sz="9600" dirty="0">
                <a:solidFill>
                  <a:srgbClr val="400080"/>
                </a:solidFill>
              </a:rPr>
              <a:t>themselves as risk free and/or do not require cervical screening</a:t>
            </a:r>
          </a:p>
          <a:p>
            <a:endParaRPr lang="en-IE" dirty="0" smtClean="0"/>
          </a:p>
          <a:p>
            <a:endParaRPr lang="en-IE" dirty="0" smtClean="0"/>
          </a:p>
          <a:p>
            <a:endParaRPr lang="en-IE" dirty="0" smtClean="0"/>
          </a:p>
        </p:txBody>
      </p:sp>
    </p:spTree>
    <p:extLst>
      <p:ext uri="{BB962C8B-B14F-4D97-AF65-F5344CB8AC3E}">
        <p14:creationId xmlns:p14="http://schemas.microsoft.com/office/powerpoint/2010/main" val="3861542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69"/>
            <a:ext cx="10515600" cy="1325563"/>
          </a:xfrm>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Future directions</a:t>
            </a:r>
          </a:p>
        </p:txBody>
      </p:sp>
      <p:sp>
        <p:nvSpPr>
          <p:cNvPr id="3" name="Content Placeholder 2"/>
          <p:cNvSpPr>
            <a:spLocks noGrp="1"/>
          </p:cNvSpPr>
          <p:nvPr>
            <p:ph idx="1"/>
          </p:nvPr>
        </p:nvSpPr>
        <p:spPr>
          <a:xfrm>
            <a:off x="838200" y="1258049"/>
            <a:ext cx="10515600" cy="4351338"/>
          </a:xfrm>
        </p:spPr>
        <p:txBody>
          <a:bodyPr>
            <a:normAutofit/>
          </a:bodyPr>
          <a:lstStyle/>
          <a:p>
            <a:pPr marL="457200" lvl="1" indent="-457200" eaLnBrk="0" fontAlgn="base" hangingPunct="0">
              <a:spcBef>
                <a:spcPct val="20000"/>
              </a:spcBef>
              <a:spcAft>
                <a:spcPct val="0"/>
              </a:spcAft>
              <a:buClr>
                <a:srgbClr val="FF6600"/>
              </a:buClr>
              <a:tabLst>
                <a:tab pos="450850" algn="l"/>
              </a:tabLst>
            </a:pPr>
            <a:r>
              <a:rPr lang="en-IE" dirty="0">
                <a:solidFill>
                  <a:srgbClr val="400080"/>
                </a:solidFill>
              </a:rPr>
              <a:t>Linked screening-vaccination registries (some countries </a:t>
            </a:r>
            <a:r>
              <a:rPr lang="en-IE" dirty="0" smtClean="0">
                <a:solidFill>
                  <a:srgbClr val="400080"/>
                </a:solidFill>
              </a:rPr>
              <a:t>only!)</a:t>
            </a:r>
            <a:endParaRPr lang="en-IE" dirty="0">
              <a:solidFill>
                <a:srgbClr val="400080"/>
              </a:solidFill>
            </a:endParaRPr>
          </a:p>
          <a:p>
            <a:pPr lvl="1">
              <a:buClr>
                <a:schemeClr val="accent2"/>
              </a:buClr>
              <a:buFont typeface="Courier New" panose="02070309020205020404" pitchFamily="49" charset="0"/>
              <a:buChar char="o"/>
            </a:pPr>
            <a:r>
              <a:rPr lang="en-IE" dirty="0" smtClean="0">
                <a:solidFill>
                  <a:srgbClr val="400080"/>
                </a:solidFill>
              </a:rPr>
              <a:t>Registries </a:t>
            </a:r>
            <a:r>
              <a:rPr lang="en-IE" dirty="0">
                <a:solidFill>
                  <a:srgbClr val="400080"/>
                </a:solidFill>
              </a:rPr>
              <a:t>of vaccinated and unvaccinated(!) women needed to inform screening based on woman’s individual history?</a:t>
            </a:r>
            <a:endParaRPr lang="en-GB" dirty="0">
              <a:solidFill>
                <a:srgbClr val="400080"/>
              </a:solidFill>
            </a:endParaRPr>
          </a:p>
          <a:p>
            <a:pPr marL="457200" lvl="1" indent="-457200" eaLnBrk="0" fontAlgn="base" hangingPunct="0">
              <a:spcBef>
                <a:spcPct val="20000"/>
              </a:spcBef>
              <a:spcAft>
                <a:spcPct val="0"/>
              </a:spcAft>
              <a:buClr>
                <a:srgbClr val="FF6600"/>
              </a:buClr>
              <a:tabLst>
                <a:tab pos="450850" algn="l"/>
              </a:tabLst>
            </a:pPr>
            <a:r>
              <a:rPr lang="en-GB" dirty="0">
                <a:solidFill>
                  <a:srgbClr val="400080"/>
                </a:solidFill>
              </a:rPr>
              <a:t>Future studies need to look at the effect of the nonavalent vaccine on screening requirements as the new generation vaccine will further reduce cervical cancer risk in the population</a:t>
            </a:r>
          </a:p>
          <a:p>
            <a:pPr marL="457200" lvl="1" indent="-457200" eaLnBrk="0" fontAlgn="base" hangingPunct="0">
              <a:spcBef>
                <a:spcPct val="20000"/>
              </a:spcBef>
              <a:spcAft>
                <a:spcPct val="0"/>
              </a:spcAft>
              <a:buClr>
                <a:srgbClr val="FF6600"/>
              </a:buClr>
              <a:tabLst>
                <a:tab pos="450850" algn="l"/>
              </a:tabLst>
            </a:pPr>
            <a:r>
              <a:rPr lang="en-IE" dirty="0">
                <a:solidFill>
                  <a:srgbClr val="400080"/>
                </a:solidFill>
              </a:rPr>
              <a:t>‘Safe’ herd immunity levels to reduce screening in unvaccinated women– more data needed</a:t>
            </a:r>
            <a:endParaRPr lang="en-GB" dirty="0">
              <a:solidFill>
                <a:srgbClr val="400080"/>
              </a:solidFill>
            </a:endParaRPr>
          </a:p>
          <a:p>
            <a:pPr marL="457200" lvl="1" indent="-457200" eaLnBrk="0" fontAlgn="base" hangingPunct="0">
              <a:spcBef>
                <a:spcPct val="20000"/>
              </a:spcBef>
              <a:spcAft>
                <a:spcPct val="0"/>
              </a:spcAft>
              <a:buClr>
                <a:srgbClr val="FF6600"/>
              </a:buClr>
              <a:tabLst>
                <a:tab pos="450850" algn="l"/>
              </a:tabLst>
            </a:pPr>
            <a:r>
              <a:rPr lang="en-GB" dirty="0">
                <a:solidFill>
                  <a:srgbClr val="400080"/>
                </a:solidFill>
              </a:rPr>
              <a:t>Continued monitoring of the increasing evidence on the long-term benefits of HPV vaccination will potentially allow for longer intervals between screening rounds</a:t>
            </a:r>
          </a:p>
          <a:p>
            <a:endParaRPr lang="en-IE" dirty="0"/>
          </a:p>
        </p:txBody>
      </p:sp>
      <p:sp>
        <p:nvSpPr>
          <p:cNvPr id="4" name="TextBox 3"/>
          <p:cNvSpPr txBox="1"/>
          <p:nvPr/>
        </p:nvSpPr>
        <p:spPr>
          <a:xfrm>
            <a:off x="504082" y="5299262"/>
            <a:ext cx="10692063" cy="707886"/>
          </a:xfrm>
          <a:prstGeom prst="rect">
            <a:avLst/>
          </a:prstGeom>
          <a:noFill/>
          <a:ln>
            <a:solidFill>
              <a:srgbClr val="009999"/>
            </a:solidFill>
          </a:ln>
        </p:spPr>
        <p:txBody>
          <a:bodyPr wrap="square" rtlCol="0">
            <a:spAutoFit/>
          </a:bodyPr>
          <a:lstStyle/>
          <a:p>
            <a:r>
              <a:rPr lang="en-IE" sz="2000" b="1" dirty="0"/>
              <a:t>Actual cervical screening </a:t>
            </a:r>
            <a:r>
              <a:rPr lang="en-IE" sz="2000" b="1" dirty="0" smtClean="0"/>
              <a:t>behaviours and influences </a:t>
            </a:r>
            <a:r>
              <a:rPr lang="en-IE" sz="2000" b="1" dirty="0"/>
              <a:t>of vaccinated and unvaccinated </a:t>
            </a:r>
            <a:r>
              <a:rPr lang="en-IE" sz="2000" b="1" dirty="0" smtClean="0"/>
              <a:t>women needs to be monitored</a:t>
            </a:r>
            <a:endParaRPr lang="en-IE" sz="2000" b="1" dirty="0"/>
          </a:p>
        </p:txBody>
      </p:sp>
    </p:spTree>
    <p:extLst>
      <p:ext uri="{BB962C8B-B14F-4D97-AF65-F5344CB8AC3E}">
        <p14:creationId xmlns:p14="http://schemas.microsoft.com/office/powerpoint/2010/main" val="3028124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600200" y="-200491"/>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r>
              <a:rPr lang="en-IE" altLang="en-US" sz="3800" b="1" dirty="0">
                <a:solidFill>
                  <a:srgbClr val="400080"/>
                </a:solidFill>
              </a:rPr>
              <a:t/>
            </a:r>
            <a:br>
              <a:rPr lang="en-IE" altLang="en-US" sz="3800" b="1" dirty="0">
                <a:solidFill>
                  <a:srgbClr val="400080"/>
                </a:solidFill>
              </a:rPr>
            </a:br>
            <a:r>
              <a:rPr lang="en-IE" altLang="en-US" sz="4200" b="1" dirty="0">
                <a:solidFill>
                  <a:srgbClr val="400080"/>
                </a:solidFill>
                <a:latin typeface="Arial" panose="020B0604020202020204" pitchFamily="34" charset="0"/>
                <a:ea typeface="+mn-ea"/>
                <a:cs typeface="Arial" panose="020B0604020202020204" pitchFamily="34" charset="0"/>
              </a:rPr>
              <a:t>Thank you</a:t>
            </a:r>
          </a:p>
        </p:txBody>
      </p:sp>
      <p:sp>
        <p:nvSpPr>
          <p:cNvPr id="7171" name="Content Placeholder 2"/>
          <p:cNvSpPr>
            <a:spLocks noGrp="1"/>
          </p:cNvSpPr>
          <p:nvPr>
            <p:ph idx="1"/>
          </p:nvPr>
        </p:nvSpPr>
        <p:spPr>
          <a:xfrm>
            <a:off x="1347537" y="1038753"/>
            <a:ext cx="10010274" cy="4525963"/>
          </a:xfrm>
        </p:spPr>
        <p:txBody>
          <a:bodyPr>
            <a:normAutofit fontScale="25000" lnSpcReduction="20000"/>
          </a:bodyPr>
          <a:lstStyle/>
          <a:p>
            <a:pPr marL="0" lvl="1" indent="0" eaLnBrk="0" fontAlgn="base" hangingPunct="0">
              <a:lnSpc>
                <a:spcPct val="95000"/>
              </a:lnSpc>
              <a:spcBef>
                <a:spcPct val="20000"/>
              </a:spcBef>
              <a:spcAft>
                <a:spcPct val="0"/>
              </a:spcAft>
              <a:buClr>
                <a:srgbClr val="FF6600"/>
              </a:buClr>
              <a:buNone/>
              <a:tabLst>
                <a:tab pos="450850" algn="l"/>
              </a:tabLst>
              <a:defRPr/>
            </a:pPr>
            <a:endParaRPr lang="en-IE" dirty="0" smtClean="0">
              <a:solidFill>
                <a:srgbClr val="400080"/>
              </a:solidFill>
            </a:endParaRPr>
          </a:p>
          <a:p>
            <a:pPr marL="342000" lvl="1" indent="-342000" eaLnBrk="0" fontAlgn="base" hangingPunct="0">
              <a:lnSpc>
                <a:spcPct val="95000"/>
              </a:lnSpc>
              <a:spcBef>
                <a:spcPct val="20000"/>
              </a:spcBef>
              <a:spcAft>
                <a:spcPct val="0"/>
              </a:spcAft>
              <a:buClr>
                <a:srgbClr val="FF6600"/>
              </a:buClr>
              <a:tabLst>
                <a:tab pos="450850" algn="l"/>
              </a:tabLst>
              <a:defRPr/>
            </a:pPr>
            <a:endParaRPr lang="en-IE" dirty="0" smtClean="0">
              <a:solidFill>
                <a:srgbClr val="400080"/>
              </a:solidFill>
            </a:endParaRPr>
          </a:p>
          <a:p>
            <a:pPr marL="342000" lvl="1" indent="-342000" eaLnBrk="0" fontAlgn="base" hangingPunct="0">
              <a:lnSpc>
                <a:spcPct val="95000"/>
              </a:lnSpc>
              <a:spcBef>
                <a:spcPct val="20000"/>
              </a:spcBef>
              <a:spcAft>
                <a:spcPct val="0"/>
              </a:spcAft>
              <a:buClr>
                <a:srgbClr val="FF6600"/>
              </a:buClr>
              <a:tabLst>
                <a:tab pos="450850" algn="l"/>
              </a:tabLst>
              <a:defRPr/>
            </a:pPr>
            <a:endParaRPr lang="en-IE" dirty="0">
              <a:solidFill>
                <a:srgbClr val="400080"/>
              </a:solidFill>
            </a:endParaRPr>
          </a:p>
          <a:p>
            <a:pPr marL="342000" lvl="1" indent="-342000" eaLnBrk="0" fontAlgn="base" hangingPunct="0">
              <a:lnSpc>
                <a:spcPct val="95000"/>
              </a:lnSpc>
              <a:spcBef>
                <a:spcPct val="20000"/>
              </a:spcBef>
              <a:spcAft>
                <a:spcPct val="0"/>
              </a:spcAft>
              <a:buClr>
                <a:srgbClr val="FF6600"/>
              </a:buClr>
              <a:tabLst>
                <a:tab pos="450850" algn="l"/>
              </a:tabLst>
              <a:defRPr/>
            </a:pPr>
            <a:endParaRPr lang="en-IE" dirty="0">
              <a:solidFill>
                <a:srgbClr val="400080"/>
              </a:solidFill>
            </a:endParaRPr>
          </a:p>
          <a:p>
            <a:pPr marL="0" indent="0">
              <a:buClr>
                <a:srgbClr val="FF6600"/>
              </a:buClr>
              <a:defRPr/>
            </a:pPr>
            <a:endParaRPr lang="en-IE" sz="2400" dirty="0">
              <a:solidFill>
                <a:srgbClr val="FF0000"/>
              </a:solidFill>
            </a:endParaRPr>
          </a:p>
          <a:p>
            <a:pPr marL="0" indent="0">
              <a:buClr>
                <a:srgbClr val="FF6600"/>
              </a:buClr>
              <a:defRPr/>
            </a:pPr>
            <a:endParaRPr lang="en-IE" sz="2400" dirty="0">
              <a:solidFill>
                <a:srgbClr val="FF0000"/>
              </a:solidFill>
            </a:endParaRPr>
          </a:p>
          <a:p>
            <a:pPr marL="0" indent="0">
              <a:buClr>
                <a:srgbClr val="FF6600"/>
              </a:buClr>
              <a:defRPr/>
            </a:pPr>
            <a:endParaRPr lang="en-IE" sz="2400" dirty="0">
              <a:solidFill>
                <a:srgbClr val="FF0000"/>
              </a:solidFill>
            </a:endParaRPr>
          </a:p>
          <a:p>
            <a:pPr>
              <a:buClr>
                <a:srgbClr val="FF6600"/>
              </a:buClr>
              <a:buFont typeface="Arial" panose="020B0604020202020204" pitchFamily="34" charset="0"/>
              <a:buChar char="•"/>
              <a:defRPr/>
            </a:pPr>
            <a:endParaRPr lang="en-IE" sz="1600" b="1" dirty="0"/>
          </a:p>
          <a:p>
            <a:pPr marL="0" indent="0" algn="ctr">
              <a:buNone/>
              <a:defRPr/>
            </a:pPr>
            <a:endParaRPr lang="en-IE" sz="2600" b="1" i="1" dirty="0"/>
          </a:p>
          <a:p>
            <a:pPr marL="0" indent="0" algn="ctr">
              <a:buNone/>
              <a:defRPr/>
            </a:pPr>
            <a:endParaRPr lang="en-IE" sz="2600" b="1" i="1" dirty="0"/>
          </a:p>
          <a:p>
            <a:pPr marL="0" indent="0" algn="ctr">
              <a:buNone/>
              <a:defRPr/>
            </a:pPr>
            <a:endParaRPr lang="en-IE" sz="2600" b="1" i="1" dirty="0"/>
          </a:p>
          <a:p>
            <a:pPr marL="0" indent="0" algn="ctr">
              <a:buNone/>
              <a:defRPr/>
            </a:pPr>
            <a:endParaRPr lang="en-IE" sz="2600" b="1" i="1" dirty="0"/>
          </a:p>
          <a:p>
            <a:pPr marL="0" indent="0" algn="ctr">
              <a:buNone/>
              <a:defRPr/>
            </a:pPr>
            <a:endParaRPr lang="en-IE" sz="2600" b="1" i="1" dirty="0"/>
          </a:p>
          <a:p>
            <a:pPr marL="0" indent="0" algn="ctr">
              <a:buNone/>
              <a:defRPr/>
            </a:pPr>
            <a:endParaRPr lang="en-IE" sz="2600" b="1" i="1" dirty="0"/>
          </a:p>
          <a:p>
            <a:pPr marL="0" indent="0" algn="ctr">
              <a:buNone/>
              <a:defRPr/>
            </a:pPr>
            <a:endParaRPr lang="en-IE" sz="2600" b="1" i="1" dirty="0"/>
          </a:p>
          <a:p>
            <a:pPr marL="0" indent="0" algn="ctr">
              <a:buNone/>
              <a:defRPr/>
            </a:pPr>
            <a:endParaRPr lang="en-IE" sz="2600" b="1" i="1" dirty="0"/>
          </a:p>
          <a:p>
            <a:pPr marL="0" indent="0" algn="ctr">
              <a:buNone/>
              <a:defRPr/>
            </a:pPr>
            <a:endParaRPr lang="en-IE" sz="2600" b="1" i="1" dirty="0"/>
          </a:p>
          <a:p>
            <a:pPr marL="0" indent="0" algn="ctr">
              <a:buNone/>
              <a:defRPr/>
            </a:pPr>
            <a:endParaRPr lang="en-IE" sz="2600" b="1" i="1" dirty="0"/>
          </a:p>
          <a:p>
            <a:pPr marL="0" indent="0" algn="ctr">
              <a:buNone/>
              <a:defRPr/>
            </a:pPr>
            <a:r>
              <a:rPr lang="en-IE" sz="10400" b="1" i="1" dirty="0"/>
              <a:t>Further information: m.oconnor@ncri.ie</a:t>
            </a:r>
          </a:p>
          <a:p>
            <a:pPr marL="0" indent="0" algn="ctr">
              <a:buNone/>
              <a:defRPr/>
            </a:pPr>
            <a:endParaRPr lang="en-IE" sz="10000" dirty="0"/>
          </a:p>
          <a:p>
            <a:pPr marL="0" indent="0" algn="ctr">
              <a:buNone/>
              <a:defRPr/>
            </a:pPr>
            <a:r>
              <a:rPr lang="en-IE" sz="10000" dirty="0"/>
              <a:t>@</a:t>
            </a:r>
            <a:r>
              <a:rPr lang="en-IE" sz="10000" u="sng" dirty="0"/>
              <a:t>MaireadOConnor8</a:t>
            </a:r>
            <a:r>
              <a:rPr lang="en-IE" sz="10000" dirty="0"/>
              <a:t> &amp; @</a:t>
            </a:r>
            <a:r>
              <a:rPr lang="en-IE" sz="10000" u="sng" dirty="0"/>
              <a:t>Cerviva</a:t>
            </a:r>
            <a:r>
              <a:rPr lang="en-IE" sz="10000" dirty="0"/>
              <a:t> </a:t>
            </a:r>
            <a:endParaRPr lang="en-IE" sz="10000" i="1" dirty="0"/>
          </a:p>
          <a:p>
            <a:pPr marL="0" indent="0" algn="ctr">
              <a:buNone/>
              <a:defRPr/>
            </a:pPr>
            <a:r>
              <a:rPr lang="en-IE" sz="10000" b="1" i="1" dirty="0">
                <a:solidFill>
                  <a:srgbClr val="009999"/>
                </a:solidFill>
              </a:rPr>
              <a:t>www.cerviva.ie</a:t>
            </a:r>
          </a:p>
          <a:p>
            <a:pPr marL="0" indent="0" algn="ctr">
              <a:defRPr/>
            </a:pPr>
            <a:endParaRPr lang="en-IE" sz="5600" i="1" dirty="0" smtClean="0">
              <a:solidFill>
                <a:srgbClr val="009FBD"/>
              </a:solidFill>
            </a:endParaRPr>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8895" y="4963509"/>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298732"/>
            <a:ext cx="7014412" cy="2818749"/>
          </a:xfrm>
          <a:prstGeom prst="rect">
            <a:avLst/>
          </a:prstGeom>
        </p:spPr>
      </p:pic>
    </p:spTree>
    <p:extLst>
      <p:ext uri="{BB962C8B-B14F-4D97-AF65-F5344CB8AC3E}">
        <p14:creationId xmlns:p14="http://schemas.microsoft.com/office/powerpoint/2010/main" val="31818801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rgbClr val="400080"/>
                </a:solidFill>
                <a:latin typeface="Arial" panose="020B0604020202020204" pitchFamily="34" charset="0"/>
                <a:cs typeface="Arial" panose="020B0604020202020204" pitchFamily="34" charset="0"/>
              </a:rPr>
              <a:t>Outline of talk</a:t>
            </a:r>
          </a:p>
        </p:txBody>
      </p:sp>
      <p:sp>
        <p:nvSpPr>
          <p:cNvPr id="3" name="Content Placeholder 2"/>
          <p:cNvSpPr>
            <a:spLocks noGrp="1"/>
          </p:cNvSpPr>
          <p:nvPr>
            <p:ph idx="1"/>
          </p:nvPr>
        </p:nvSpPr>
        <p:spPr/>
        <p:txBody>
          <a:bodyPr/>
          <a:lstStyle/>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GB" sz="2500" dirty="0">
                <a:solidFill>
                  <a:srgbClr val="400080"/>
                </a:solidFill>
              </a:rPr>
              <a:t>Background</a:t>
            </a:r>
          </a:p>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GB" sz="2500" dirty="0">
                <a:solidFill>
                  <a:srgbClr val="400080"/>
                </a:solidFill>
              </a:rPr>
              <a:t>Studies from Norway, Australia, England, Ireland, The Netherlands</a:t>
            </a:r>
          </a:p>
          <a:p>
            <a:pPr lvl="1">
              <a:buFont typeface="Courier New" panose="02070309020205020404" pitchFamily="49" charset="0"/>
              <a:buChar char="o"/>
            </a:pPr>
            <a:r>
              <a:rPr lang="en-GB" sz="2300" dirty="0" smtClean="0">
                <a:solidFill>
                  <a:srgbClr val="400080"/>
                </a:solidFill>
              </a:rPr>
              <a:t>Findings</a:t>
            </a:r>
          </a:p>
          <a:p>
            <a:pPr lvl="1">
              <a:buFont typeface="Courier New" panose="02070309020205020404" pitchFamily="49" charset="0"/>
              <a:buChar char="o"/>
            </a:pPr>
            <a:r>
              <a:rPr lang="en-GB" sz="2300" dirty="0" smtClean="0">
                <a:solidFill>
                  <a:srgbClr val="400080"/>
                </a:solidFill>
              </a:rPr>
              <a:t>Strengths and limitations</a:t>
            </a:r>
          </a:p>
          <a:p>
            <a:pPr lvl="1">
              <a:buFont typeface="Courier New" panose="02070309020205020404" pitchFamily="49" charset="0"/>
              <a:buChar char="o"/>
            </a:pPr>
            <a:r>
              <a:rPr lang="en-GB" sz="2300" dirty="0" smtClean="0">
                <a:solidFill>
                  <a:srgbClr val="400080"/>
                </a:solidFill>
              </a:rPr>
              <a:t>Overall conclusions</a:t>
            </a:r>
          </a:p>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GB" sz="2500" dirty="0">
                <a:solidFill>
                  <a:srgbClr val="400080"/>
                </a:solidFill>
              </a:rPr>
              <a:t>Future directions/Where to target future research efforts</a:t>
            </a:r>
          </a:p>
        </p:txBody>
      </p:sp>
    </p:spTree>
    <p:extLst>
      <p:ext uri="{BB962C8B-B14F-4D97-AF65-F5344CB8AC3E}">
        <p14:creationId xmlns:p14="http://schemas.microsoft.com/office/powerpoint/2010/main" val="1404603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805"/>
            <a:ext cx="10515600" cy="1325563"/>
          </a:xfrm>
        </p:spPr>
        <p:txBody>
          <a:bodyPr>
            <a:normAutofit/>
          </a:bodyPr>
          <a:lstStyle/>
          <a:p>
            <a:pPr algn="ctr"/>
            <a:r>
              <a:rPr lang="en-IE" sz="3800" b="1" dirty="0">
                <a:solidFill>
                  <a:srgbClr val="400080"/>
                </a:solidFill>
                <a:latin typeface="Arial" panose="020B0604020202020204" pitchFamily="34" charset="0"/>
                <a:ea typeface="+mn-ea"/>
                <a:cs typeface="Arial" panose="020B0604020202020204" pitchFamily="34" charset="0"/>
              </a:rPr>
              <a:t>Background</a:t>
            </a:r>
          </a:p>
        </p:txBody>
      </p:sp>
      <p:sp>
        <p:nvSpPr>
          <p:cNvPr id="3" name="Content Placeholder 2"/>
          <p:cNvSpPr>
            <a:spLocks noGrp="1"/>
          </p:cNvSpPr>
          <p:nvPr>
            <p:ph idx="1"/>
          </p:nvPr>
        </p:nvSpPr>
        <p:spPr>
          <a:xfrm>
            <a:off x="838200" y="1116155"/>
            <a:ext cx="10515600" cy="4351338"/>
          </a:xfrm>
        </p:spPr>
        <p:txBody>
          <a:bodyPr>
            <a:normAutofit fontScale="25000" lnSpcReduction="20000"/>
          </a:bodyPr>
          <a:lstStyle/>
          <a:p>
            <a:pPr marL="341313" lvl="1" indent="-341313" eaLnBrk="0" fontAlgn="base" hangingPunct="0">
              <a:lnSpc>
                <a:spcPct val="120000"/>
              </a:lnSpc>
              <a:spcBef>
                <a:spcPct val="20000"/>
              </a:spcBef>
              <a:spcAft>
                <a:spcPct val="0"/>
              </a:spcAft>
              <a:buClr>
                <a:srgbClr val="FF6600"/>
              </a:buClr>
              <a:buFont typeface="Arial" charset="0"/>
              <a:buChar char="•"/>
              <a:tabLst>
                <a:tab pos="450850" algn="l"/>
              </a:tabLst>
            </a:pPr>
            <a:r>
              <a:rPr lang="en-IE" sz="9600" dirty="0">
                <a:solidFill>
                  <a:srgbClr val="400080"/>
                </a:solidFill>
              </a:rPr>
              <a:t>Cervical cancer preventions is rapidly evolving following the adoption of HPV vaccination and HPV-based testing</a:t>
            </a:r>
          </a:p>
          <a:p>
            <a:pPr marL="341313" lvl="1" indent="-341313" eaLnBrk="0" fontAlgn="base" hangingPunct="0">
              <a:lnSpc>
                <a:spcPct val="120000"/>
              </a:lnSpc>
              <a:spcBef>
                <a:spcPct val="20000"/>
              </a:spcBef>
              <a:spcAft>
                <a:spcPct val="0"/>
              </a:spcAft>
              <a:buClr>
                <a:srgbClr val="FF6600"/>
              </a:buClr>
              <a:buFont typeface="Arial" charset="0"/>
              <a:buChar char="•"/>
              <a:tabLst>
                <a:tab pos="450850" algn="l"/>
              </a:tabLst>
            </a:pPr>
            <a:r>
              <a:rPr lang="en-IE" sz="9600" dirty="0">
                <a:solidFill>
                  <a:srgbClr val="400080"/>
                </a:solidFill>
              </a:rPr>
              <a:t>Optimal cervical cancer prevention requires effective vaccination AND screening</a:t>
            </a:r>
          </a:p>
          <a:p>
            <a:pPr marL="341313" lvl="1" indent="-341313" eaLnBrk="0" fontAlgn="base" hangingPunct="0">
              <a:lnSpc>
                <a:spcPct val="120000"/>
              </a:lnSpc>
              <a:spcBef>
                <a:spcPct val="20000"/>
              </a:spcBef>
              <a:spcAft>
                <a:spcPct val="0"/>
              </a:spcAft>
              <a:buClr>
                <a:srgbClr val="FF6600"/>
              </a:buClr>
              <a:buFont typeface="Arial" charset="0"/>
              <a:buChar char="•"/>
              <a:tabLst>
                <a:tab pos="450850" algn="l"/>
              </a:tabLst>
            </a:pPr>
            <a:r>
              <a:rPr lang="en-IE" sz="9600" dirty="0">
                <a:solidFill>
                  <a:srgbClr val="400080"/>
                </a:solidFill>
              </a:rPr>
              <a:t>Current HPV vaccines will not prevent all  high-risk HPV infections and HPV vaccinated women will need some kind of screening in their lifetime</a:t>
            </a:r>
          </a:p>
          <a:p>
            <a:pPr marL="341313" lvl="1" indent="-341313" eaLnBrk="0" fontAlgn="base" hangingPunct="0">
              <a:lnSpc>
                <a:spcPct val="120000"/>
              </a:lnSpc>
              <a:spcBef>
                <a:spcPct val="20000"/>
              </a:spcBef>
              <a:spcAft>
                <a:spcPct val="0"/>
              </a:spcAft>
              <a:buClr>
                <a:srgbClr val="FF6600"/>
              </a:buClr>
              <a:buFont typeface="Arial" charset="0"/>
              <a:buChar char="•"/>
              <a:tabLst>
                <a:tab pos="450850" algn="l"/>
              </a:tabLst>
            </a:pPr>
            <a:r>
              <a:rPr lang="en-IE" sz="9600" dirty="0">
                <a:solidFill>
                  <a:srgbClr val="400080"/>
                </a:solidFill>
              </a:rPr>
              <a:t>Vaccinated cohorts of women will soon be eligible for cervical screening</a:t>
            </a:r>
          </a:p>
          <a:p>
            <a:pPr marL="341313" lvl="1" indent="-341313" eaLnBrk="0" fontAlgn="base" hangingPunct="0">
              <a:lnSpc>
                <a:spcPct val="120000"/>
              </a:lnSpc>
              <a:spcBef>
                <a:spcPct val="20000"/>
              </a:spcBef>
              <a:spcAft>
                <a:spcPct val="0"/>
              </a:spcAft>
              <a:buClr>
                <a:srgbClr val="FF6600"/>
              </a:buClr>
              <a:buFont typeface="Arial" charset="0"/>
              <a:buChar char="•"/>
              <a:tabLst>
                <a:tab pos="450850" algn="l"/>
              </a:tabLst>
            </a:pPr>
            <a:r>
              <a:rPr lang="en-GB" sz="9600" dirty="0">
                <a:solidFill>
                  <a:srgbClr val="400080"/>
                </a:solidFill>
              </a:rPr>
              <a:t>Screening programmes need to review their current screening </a:t>
            </a:r>
            <a:r>
              <a:rPr lang="en-GB" sz="9600" dirty="0" smtClean="0">
                <a:solidFill>
                  <a:srgbClr val="400080"/>
                </a:solidFill>
              </a:rPr>
              <a:t>algorithms: </a:t>
            </a:r>
            <a:endParaRPr lang="en-GB" sz="9600" dirty="0">
              <a:solidFill>
                <a:srgbClr val="400080"/>
              </a:solidFill>
            </a:endParaRPr>
          </a:p>
          <a:p>
            <a:pPr marL="457200" lvl="1" indent="0">
              <a:lnSpc>
                <a:spcPct val="120000"/>
              </a:lnSpc>
              <a:buNone/>
            </a:pPr>
            <a:r>
              <a:rPr lang="en-GB" sz="9600" dirty="0">
                <a:solidFill>
                  <a:srgbClr val="400080"/>
                </a:solidFill>
              </a:rPr>
              <a:t>-tailored screening to HPV vaccine status?</a:t>
            </a:r>
          </a:p>
          <a:p>
            <a:pPr marL="457200" lvl="1" indent="0">
              <a:lnSpc>
                <a:spcPct val="110000"/>
              </a:lnSpc>
              <a:buNone/>
            </a:pPr>
            <a:endParaRPr lang="en-IE" sz="9200" dirty="0"/>
          </a:p>
          <a:p>
            <a:endParaRPr lang="en-IE" dirty="0"/>
          </a:p>
          <a:p>
            <a:endParaRPr lang="en-IE" dirty="0"/>
          </a:p>
        </p:txBody>
      </p:sp>
      <p:sp>
        <p:nvSpPr>
          <p:cNvPr id="4" name="TextBox 3"/>
          <p:cNvSpPr txBox="1"/>
          <p:nvPr/>
        </p:nvSpPr>
        <p:spPr>
          <a:xfrm>
            <a:off x="693269" y="4889376"/>
            <a:ext cx="10692063" cy="972574"/>
          </a:xfrm>
          <a:prstGeom prst="rect">
            <a:avLst/>
          </a:prstGeom>
          <a:noFill/>
          <a:ln>
            <a:solidFill>
              <a:srgbClr val="009999"/>
            </a:solidFill>
          </a:ln>
        </p:spPr>
        <p:txBody>
          <a:bodyPr wrap="square" rtlCol="0">
            <a:spAutoFit/>
          </a:bodyPr>
          <a:lstStyle/>
          <a:p>
            <a:pPr>
              <a:lnSpc>
                <a:spcPct val="110000"/>
              </a:lnSpc>
            </a:pPr>
            <a:r>
              <a:rPr lang="en-IE" sz="2600" b="1" dirty="0"/>
              <a:t>‘The elephant in the room’  - Screening in HPV vaccinated and unvaccinated women  </a:t>
            </a:r>
          </a:p>
        </p:txBody>
      </p:sp>
    </p:spTree>
    <p:extLst>
      <p:ext uri="{BB962C8B-B14F-4D97-AF65-F5344CB8AC3E}">
        <p14:creationId xmlns:p14="http://schemas.microsoft.com/office/powerpoint/2010/main" val="2217654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835572"/>
            <a:ext cx="10231820" cy="5675587"/>
          </a:xfrm>
        </p:spPr>
      </p:pic>
      <p:sp>
        <p:nvSpPr>
          <p:cNvPr id="2" name="TextBox 1"/>
          <p:cNvSpPr txBox="1"/>
          <p:nvPr/>
        </p:nvSpPr>
        <p:spPr>
          <a:xfrm>
            <a:off x="10578664" y="5234153"/>
            <a:ext cx="1481958" cy="1477328"/>
          </a:xfrm>
          <a:prstGeom prst="rect">
            <a:avLst/>
          </a:prstGeom>
          <a:noFill/>
          <a:ln w="28575">
            <a:solidFill>
              <a:srgbClr val="FF0000"/>
            </a:solidFill>
          </a:ln>
        </p:spPr>
        <p:txBody>
          <a:bodyPr wrap="square" rtlCol="0">
            <a:spAutoFit/>
          </a:bodyPr>
          <a:lstStyle/>
          <a:p>
            <a:r>
              <a:rPr lang="en-IE" dirty="0"/>
              <a:t>key first experience of screening in vaccinated populations</a:t>
            </a:r>
          </a:p>
        </p:txBody>
      </p:sp>
      <p:sp>
        <p:nvSpPr>
          <p:cNvPr id="5" name="Title 4"/>
          <p:cNvSpPr>
            <a:spLocks noGrp="1"/>
          </p:cNvSpPr>
          <p:nvPr>
            <p:ph type="title"/>
          </p:nvPr>
        </p:nvSpPr>
        <p:spPr>
          <a:xfrm>
            <a:off x="838200" y="-139387"/>
            <a:ext cx="10515600" cy="1325563"/>
          </a:xfrm>
        </p:spPr>
        <p:txBody>
          <a:bodyPr/>
          <a:lstStyle/>
          <a:p>
            <a:r>
              <a:rPr lang="en-GB" sz="3800" b="1" dirty="0">
                <a:solidFill>
                  <a:srgbClr val="400080"/>
                </a:solidFill>
                <a:latin typeface="Arial" panose="020B0604020202020204" pitchFamily="34" charset="0"/>
                <a:ea typeface="+mn-ea"/>
                <a:cs typeface="Arial" panose="020B0604020202020204" pitchFamily="34" charset="0"/>
              </a:rPr>
              <a:t>What is the evidence emerging?</a:t>
            </a:r>
          </a:p>
        </p:txBody>
      </p:sp>
      <p:sp>
        <p:nvSpPr>
          <p:cNvPr id="6" name="Oval 4"/>
          <p:cNvSpPr>
            <a:spLocks noChangeArrowheads="1"/>
          </p:cNvSpPr>
          <p:nvPr/>
        </p:nvSpPr>
        <p:spPr bwMode="auto">
          <a:xfrm rot="1920641">
            <a:off x="5825458" y="1054183"/>
            <a:ext cx="401922" cy="649288"/>
          </a:xfrm>
          <a:prstGeom prst="ellipse">
            <a:avLst/>
          </a:prstGeom>
          <a:noFill/>
          <a:ln w="38100" algn="ctr">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dirty="0"/>
          </a:p>
        </p:txBody>
      </p:sp>
      <p:sp>
        <p:nvSpPr>
          <p:cNvPr id="8" name="Oval 4"/>
          <p:cNvSpPr>
            <a:spLocks noChangeArrowheads="1"/>
          </p:cNvSpPr>
          <p:nvPr/>
        </p:nvSpPr>
        <p:spPr bwMode="auto">
          <a:xfrm>
            <a:off x="9695792" y="4352265"/>
            <a:ext cx="1442277" cy="649288"/>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dirty="0"/>
          </a:p>
        </p:txBody>
      </p:sp>
      <p:sp>
        <p:nvSpPr>
          <p:cNvPr id="9" name="Oval 4"/>
          <p:cNvSpPr>
            <a:spLocks noChangeArrowheads="1"/>
          </p:cNvSpPr>
          <p:nvPr/>
        </p:nvSpPr>
        <p:spPr bwMode="auto">
          <a:xfrm>
            <a:off x="5433124" y="1546004"/>
            <a:ext cx="535303" cy="649288"/>
          </a:xfrm>
          <a:prstGeom prst="ellipse">
            <a:avLst/>
          </a:prstGeom>
          <a:noFill/>
          <a:ln w="38100" algn="ctr">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dirty="0"/>
          </a:p>
        </p:txBody>
      </p:sp>
    </p:spTree>
    <p:extLst>
      <p:ext uri="{BB962C8B-B14F-4D97-AF65-F5344CB8AC3E}">
        <p14:creationId xmlns:p14="http://schemas.microsoft.com/office/powerpoint/2010/main" val="396349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81337"/>
            <a:ext cx="10515600" cy="1325563"/>
          </a:xfrm>
        </p:spPr>
        <p:txBody>
          <a:bodyPr>
            <a:normAutofit/>
          </a:bodyPr>
          <a:lstStyle/>
          <a:p>
            <a:pPr algn="ctr"/>
            <a:r>
              <a:rPr lang="en-IE" sz="3800" b="1" dirty="0" smtClean="0">
                <a:solidFill>
                  <a:srgbClr val="400080"/>
                </a:solidFill>
                <a:latin typeface="Arial" panose="020B0604020202020204" pitchFamily="34" charset="0"/>
                <a:ea typeface="+mn-ea"/>
                <a:cs typeface="Arial" panose="020B0604020202020204" pitchFamily="34" charset="0"/>
              </a:rPr>
              <a:t>Norway</a:t>
            </a:r>
            <a:endParaRPr lang="en-IE" sz="3800" b="1" dirty="0">
              <a:solidFill>
                <a:srgbClr val="400080"/>
              </a:solidFill>
              <a:latin typeface="Arial" panose="020B0604020202020204" pitchFamily="34" charset="0"/>
              <a:ea typeface="+mn-ea"/>
              <a:cs typeface="Arial" panose="020B0604020202020204" pitchFamily="34" charset="0"/>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5138" y="1308539"/>
            <a:ext cx="4756484" cy="4506034"/>
          </a:xfrm>
        </p:spPr>
      </p:pic>
      <p:sp>
        <p:nvSpPr>
          <p:cNvPr id="8" name="Content Placeholder 7"/>
          <p:cNvSpPr>
            <a:spLocks noGrp="1"/>
          </p:cNvSpPr>
          <p:nvPr>
            <p:ph sz="half" idx="2"/>
          </p:nvPr>
        </p:nvSpPr>
        <p:spPr>
          <a:xfrm>
            <a:off x="6172200" y="1210751"/>
            <a:ext cx="5181600" cy="4351338"/>
          </a:xfrm>
        </p:spPr>
        <p:txBody>
          <a:bodyPr>
            <a:noAutofit/>
          </a:bodyPr>
          <a:lstStyle/>
          <a:p>
            <a:pPr marL="342900" lvl="1" indent="-342900" eaLnBrk="0" fontAlgn="base" hangingPunct="0">
              <a:lnSpc>
                <a:spcPct val="100000"/>
              </a:lnSpc>
              <a:spcBef>
                <a:spcPct val="20000"/>
              </a:spcBef>
              <a:spcAft>
                <a:spcPct val="0"/>
              </a:spcAft>
              <a:buClr>
                <a:srgbClr val="FF6600"/>
              </a:buClr>
              <a:buFontTx/>
              <a:buChar char="•"/>
              <a:tabLst>
                <a:tab pos="450850" algn="l"/>
              </a:tabLst>
            </a:pPr>
            <a:r>
              <a:rPr lang="en-IE" sz="2200" dirty="0">
                <a:solidFill>
                  <a:srgbClr val="400080"/>
                </a:solidFill>
              </a:rPr>
              <a:t>Norwegian girls vaccinated with the 4vHPV at age 12 years in 2009 will become eligible for CC screening in 2022</a:t>
            </a:r>
          </a:p>
          <a:p>
            <a:pPr marL="342900" lvl="1" indent="-342900" eaLnBrk="0" fontAlgn="base" hangingPunct="0">
              <a:lnSpc>
                <a:spcPct val="100000"/>
              </a:lnSpc>
              <a:spcBef>
                <a:spcPct val="20000"/>
              </a:spcBef>
              <a:spcAft>
                <a:spcPct val="0"/>
              </a:spcAft>
              <a:buClr>
                <a:srgbClr val="FF6600"/>
              </a:buClr>
              <a:buFontTx/>
              <a:buChar char="•"/>
              <a:tabLst>
                <a:tab pos="450850" algn="l"/>
              </a:tabLst>
            </a:pPr>
            <a:r>
              <a:rPr lang="en-IE" sz="2200" dirty="0">
                <a:solidFill>
                  <a:srgbClr val="400080"/>
                </a:solidFill>
              </a:rPr>
              <a:t>Mathematical modelling to identify optimal screening strategies for women vaccinated against HPV infections</a:t>
            </a:r>
          </a:p>
          <a:p>
            <a:pPr marL="342900" lvl="1" indent="-342900" eaLnBrk="0" fontAlgn="base" hangingPunct="0">
              <a:lnSpc>
                <a:spcPct val="100000"/>
              </a:lnSpc>
              <a:spcBef>
                <a:spcPct val="20000"/>
              </a:spcBef>
              <a:spcAft>
                <a:spcPct val="0"/>
              </a:spcAft>
              <a:buClr>
                <a:srgbClr val="FF6600"/>
              </a:buClr>
              <a:buFontTx/>
              <a:buChar char="•"/>
              <a:tabLst>
                <a:tab pos="450850" algn="l"/>
              </a:tabLst>
            </a:pPr>
            <a:r>
              <a:rPr lang="en-IE" sz="2200" dirty="0">
                <a:solidFill>
                  <a:srgbClr val="400080"/>
                </a:solidFill>
              </a:rPr>
              <a:t>Strategies considered: women vaccinated with the 2/4vHPV and 9vHPV vaccines</a:t>
            </a:r>
          </a:p>
          <a:p>
            <a:pPr marL="342900" lvl="1" indent="-342900" eaLnBrk="0" fontAlgn="base" hangingPunct="0">
              <a:lnSpc>
                <a:spcPct val="100000"/>
              </a:lnSpc>
              <a:spcBef>
                <a:spcPct val="20000"/>
              </a:spcBef>
              <a:spcAft>
                <a:spcPct val="0"/>
              </a:spcAft>
              <a:buClr>
                <a:srgbClr val="FF6600"/>
              </a:buClr>
              <a:buFontTx/>
              <a:buChar char="•"/>
              <a:tabLst>
                <a:tab pos="450850" algn="l"/>
              </a:tabLst>
            </a:pPr>
            <a:r>
              <a:rPr lang="en-IE" sz="2200" dirty="0">
                <a:solidFill>
                  <a:srgbClr val="400080"/>
                </a:solidFill>
              </a:rPr>
              <a:t>The value of stratified guidelines also considered</a:t>
            </a:r>
          </a:p>
        </p:txBody>
      </p:sp>
      <p:sp>
        <p:nvSpPr>
          <p:cNvPr id="10" name="TextBox 9"/>
          <p:cNvSpPr txBox="1"/>
          <p:nvPr/>
        </p:nvSpPr>
        <p:spPr>
          <a:xfrm>
            <a:off x="6692057" y="6328611"/>
            <a:ext cx="4836695" cy="369332"/>
          </a:xfrm>
          <a:prstGeom prst="rect">
            <a:avLst/>
          </a:prstGeom>
          <a:noFill/>
        </p:spPr>
        <p:txBody>
          <a:bodyPr wrap="square" rtlCol="0">
            <a:spAutoFit/>
          </a:bodyPr>
          <a:lstStyle/>
          <a:p>
            <a:r>
              <a:rPr lang="en-IE" i="1" dirty="0" smtClean="0"/>
              <a:t>Pedersen et al. 2018 Eur J Cancer, 91: 68-75</a:t>
            </a:r>
            <a:endParaRPr lang="en-IE" i="1" dirty="0"/>
          </a:p>
        </p:txBody>
      </p:sp>
    </p:spTree>
    <p:extLst>
      <p:ext uri="{BB962C8B-B14F-4D97-AF65-F5344CB8AC3E}">
        <p14:creationId xmlns:p14="http://schemas.microsoft.com/office/powerpoint/2010/main" val="14033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7103"/>
            <a:ext cx="10515600" cy="1325563"/>
          </a:xfrm>
        </p:spPr>
        <p:txBody>
          <a:bodyPr>
            <a:normAutofit/>
          </a:bodyPr>
          <a:lstStyle/>
          <a:p>
            <a:pPr algn="ctr"/>
            <a:r>
              <a:rPr lang="en-IE" sz="3800" b="1" dirty="0" smtClean="0">
                <a:solidFill>
                  <a:srgbClr val="400080"/>
                </a:solidFill>
                <a:latin typeface="Arial" panose="020B0604020202020204" pitchFamily="34" charset="0"/>
                <a:ea typeface="+mn-ea"/>
                <a:cs typeface="Arial" panose="020B0604020202020204" pitchFamily="34" charset="0"/>
              </a:rPr>
              <a:t>Norway - </a:t>
            </a:r>
            <a:r>
              <a:rPr lang="en-IE" sz="3800" b="1" dirty="0">
                <a:solidFill>
                  <a:srgbClr val="400080"/>
                </a:solidFill>
                <a:latin typeface="Arial" panose="020B0604020202020204" pitchFamily="34" charset="0"/>
                <a:ea typeface="+mn-ea"/>
                <a:cs typeface="Arial" panose="020B0604020202020204" pitchFamily="34" charset="0"/>
              </a:rPr>
              <a:t>study findings</a:t>
            </a:r>
          </a:p>
        </p:txBody>
      </p:sp>
      <p:sp>
        <p:nvSpPr>
          <p:cNvPr id="6" name="Content Placeholder 5"/>
          <p:cNvSpPr>
            <a:spLocks noGrp="1"/>
          </p:cNvSpPr>
          <p:nvPr>
            <p:ph idx="1"/>
          </p:nvPr>
        </p:nvSpPr>
        <p:spPr>
          <a:xfrm>
            <a:off x="838200" y="1135118"/>
            <a:ext cx="10515600" cy="5041846"/>
          </a:xfrm>
        </p:spPr>
        <p:txBody>
          <a:bodyPr>
            <a:normAutofit/>
          </a:bodyPr>
          <a:lstStyle/>
          <a:p>
            <a:pPr marL="342900" lvl="1" indent="-342900" eaLnBrk="0" fontAlgn="base" hangingPunct="0">
              <a:lnSpc>
                <a:spcPct val="100000"/>
              </a:lnSpc>
              <a:spcBef>
                <a:spcPct val="20000"/>
              </a:spcBef>
              <a:spcAft>
                <a:spcPct val="0"/>
              </a:spcAft>
              <a:buClr>
                <a:srgbClr val="FF6600"/>
              </a:buClr>
              <a:buFontTx/>
              <a:buChar char="•"/>
              <a:tabLst>
                <a:tab pos="450850" algn="l"/>
              </a:tabLst>
            </a:pPr>
            <a:r>
              <a:rPr lang="en-IE" sz="2200" dirty="0">
                <a:solidFill>
                  <a:srgbClr val="400080"/>
                </a:solidFill>
              </a:rPr>
              <a:t>Less intensive screening strategies are required for cervical screening to remain cost-effective in vaccinated women</a:t>
            </a:r>
          </a:p>
          <a:p>
            <a:pPr lvl="1">
              <a:buFont typeface="Courier New" panose="02070309020205020404" pitchFamily="49" charset="0"/>
              <a:buChar char="o"/>
            </a:pPr>
            <a:r>
              <a:rPr lang="en-IE" sz="2100" dirty="0" smtClean="0">
                <a:solidFill>
                  <a:srgbClr val="400080"/>
                </a:solidFill>
              </a:rPr>
              <a:t>For Norwegian </a:t>
            </a:r>
            <a:r>
              <a:rPr lang="en-IE" sz="2100" dirty="0">
                <a:solidFill>
                  <a:srgbClr val="400080"/>
                </a:solidFill>
              </a:rPr>
              <a:t>women vaccinated with the 9vHPV or 2/ 4vHPV, the optimal strategies involved screening </a:t>
            </a:r>
            <a:r>
              <a:rPr lang="en-IE" sz="2100" u="sng" dirty="0">
                <a:solidFill>
                  <a:srgbClr val="400080"/>
                </a:solidFill>
              </a:rPr>
              <a:t>once or twice </a:t>
            </a:r>
            <a:r>
              <a:rPr lang="en-IE" sz="2100" dirty="0">
                <a:solidFill>
                  <a:srgbClr val="400080"/>
                </a:solidFill>
              </a:rPr>
              <a:t>per lifetime using HPV </a:t>
            </a:r>
            <a:r>
              <a:rPr lang="en-IE" sz="2100" dirty="0" smtClean="0">
                <a:solidFill>
                  <a:srgbClr val="400080"/>
                </a:solidFill>
              </a:rPr>
              <a:t>testing</a:t>
            </a:r>
          </a:p>
          <a:p>
            <a:pPr marL="457200" lvl="1" indent="0">
              <a:buNone/>
            </a:pPr>
            <a:endParaRPr lang="en-IE" sz="2200" dirty="0" smtClean="0"/>
          </a:p>
          <a:p>
            <a:pPr marL="342900" lvl="1" indent="-342900" eaLnBrk="0" fontAlgn="base" hangingPunct="0">
              <a:lnSpc>
                <a:spcPct val="100000"/>
              </a:lnSpc>
              <a:spcBef>
                <a:spcPct val="20000"/>
              </a:spcBef>
              <a:spcAft>
                <a:spcPct val="0"/>
              </a:spcAft>
              <a:buClr>
                <a:srgbClr val="FF6600"/>
              </a:buClr>
              <a:buFontTx/>
              <a:buChar char="•"/>
              <a:tabLst>
                <a:tab pos="450850" algn="l"/>
              </a:tabLst>
            </a:pPr>
            <a:r>
              <a:rPr lang="en-IE" sz="2200" dirty="0">
                <a:solidFill>
                  <a:srgbClr val="400080"/>
                </a:solidFill>
              </a:rPr>
              <a:t>De-intensifying  screening in women confirmed to have been fully vaccinated against HPV in adolescence can result in efficiency gains </a:t>
            </a:r>
          </a:p>
          <a:p>
            <a:pPr marL="342900" lvl="1" indent="-342900" eaLnBrk="0" fontAlgn="base" hangingPunct="0">
              <a:lnSpc>
                <a:spcPct val="100000"/>
              </a:lnSpc>
              <a:spcBef>
                <a:spcPct val="20000"/>
              </a:spcBef>
              <a:spcAft>
                <a:spcPct val="0"/>
              </a:spcAft>
              <a:buClr>
                <a:srgbClr val="FF6600"/>
              </a:buClr>
              <a:buFontTx/>
              <a:buChar char="•"/>
              <a:tabLst>
                <a:tab pos="450850" algn="l"/>
              </a:tabLst>
            </a:pPr>
            <a:endParaRPr lang="en-IE" sz="2200" dirty="0">
              <a:solidFill>
                <a:srgbClr val="400080"/>
              </a:solidFill>
            </a:endParaRPr>
          </a:p>
          <a:p>
            <a:pPr marL="342900" lvl="1" indent="-342900" eaLnBrk="0" fontAlgn="base" hangingPunct="0">
              <a:lnSpc>
                <a:spcPct val="100000"/>
              </a:lnSpc>
              <a:spcBef>
                <a:spcPct val="20000"/>
              </a:spcBef>
              <a:spcAft>
                <a:spcPct val="0"/>
              </a:spcAft>
              <a:buClr>
                <a:srgbClr val="FF6600"/>
              </a:buClr>
              <a:buFontTx/>
              <a:buChar char="•"/>
              <a:tabLst>
                <a:tab pos="450850" algn="l"/>
              </a:tabLst>
            </a:pPr>
            <a:r>
              <a:rPr lang="en-IE" sz="2200" dirty="0">
                <a:solidFill>
                  <a:srgbClr val="400080"/>
                </a:solidFill>
              </a:rPr>
              <a:t>Stratified screening (by HPV vaccination status) is important for screening to balance benefits, harms and resource use </a:t>
            </a:r>
          </a:p>
          <a:p>
            <a:pPr marL="342900" lvl="1" indent="-342900" eaLnBrk="0" fontAlgn="base" hangingPunct="0">
              <a:lnSpc>
                <a:spcPct val="100000"/>
              </a:lnSpc>
              <a:spcBef>
                <a:spcPct val="20000"/>
              </a:spcBef>
              <a:spcAft>
                <a:spcPct val="0"/>
              </a:spcAft>
              <a:buClr>
                <a:srgbClr val="FF6600"/>
              </a:buClr>
              <a:buFontTx/>
              <a:buChar char="•"/>
              <a:tabLst>
                <a:tab pos="450850" algn="l"/>
              </a:tabLst>
            </a:pPr>
            <a:endParaRPr lang="en-IE" sz="2200" dirty="0">
              <a:solidFill>
                <a:srgbClr val="400080"/>
              </a:solidFill>
            </a:endParaRPr>
          </a:p>
          <a:p>
            <a:pPr marL="342900" lvl="1" indent="-342900" eaLnBrk="0" fontAlgn="base" hangingPunct="0">
              <a:lnSpc>
                <a:spcPct val="100000"/>
              </a:lnSpc>
              <a:spcBef>
                <a:spcPct val="20000"/>
              </a:spcBef>
              <a:spcAft>
                <a:spcPct val="0"/>
              </a:spcAft>
              <a:buClr>
                <a:srgbClr val="FF6600"/>
              </a:buClr>
              <a:buFontTx/>
              <a:buChar char="•"/>
              <a:tabLst>
                <a:tab pos="450850" algn="l"/>
              </a:tabLst>
            </a:pPr>
            <a:r>
              <a:rPr lang="en-IE" sz="2200" dirty="0">
                <a:solidFill>
                  <a:srgbClr val="400080"/>
                </a:solidFill>
              </a:rPr>
              <a:t>A considerable amount could be spent towards implementing separate CC screening guidelines according to individual HPV vaccination status</a:t>
            </a:r>
          </a:p>
          <a:p>
            <a:pPr marL="341313" lvl="1" indent="-341313" eaLnBrk="0" fontAlgn="base" hangingPunct="0">
              <a:lnSpc>
                <a:spcPct val="110000"/>
              </a:lnSpc>
              <a:spcBef>
                <a:spcPts val="0"/>
              </a:spcBef>
              <a:spcAft>
                <a:spcPct val="0"/>
              </a:spcAft>
              <a:buClr>
                <a:srgbClr val="FF6600"/>
              </a:buClr>
              <a:buFont typeface="Arial" charset="0"/>
              <a:buChar char="•"/>
              <a:tabLst>
                <a:tab pos="450850" algn="l"/>
              </a:tabLst>
            </a:pPr>
            <a:endParaRPr lang="en-IE" sz="2300" dirty="0">
              <a:solidFill>
                <a:schemeClr val="tx1">
                  <a:lumMod val="95000"/>
                  <a:lumOff val="5000"/>
                </a:schemeClr>
              </a:solidFill>
            </a:endParaRPr>
          </a:p>
        </p:txBody>
      </p:sp>
    </p:spTree>
    <p:extLst>
      <p:ext uri="{BB962C8B-B14F-4D97-AF65-F5344CB8AC3E}">
        <p14:creationId xmlns:p14="http://schemas.microsoft.com/office/powerpoint/2010/main" val="3991774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35"/>
            <a:ext cx="10515600" cy="1325563"/>
          </a:xfrm>
        </p:spPr>
        <p:txBody>
          <a:bodyPr>
            <a:normAutofit/>
          </a:bodyPr>
          <a:lstStyle/>
          <a:p>
            <a:pPr algn="ctr"/>
            <a:r>
              <a:rPr lang="en-IE" sz="3800" b="1" dirty="0" smtClean="0">
                <a:solidFill>
                  <a:srgbClr val="400080"/>
                </a:solidFill>
                <a:latin typeface="Arial" panose="020B0604020202020204" pitchFamily="34" charset="0"/>
                <a:ea typeface="+mn-ea"/>
                <a:cs typeface="Arial" panose="020B0604020202020204" pitchFamily="34" charset="0"/>
              </a:rPr>
              <a:t>Norway </a:t>
            </a:r>
            <a:r>
              <a:rPr lang="en-IE" sz="3800" b="1" dirty="0">
                <a:solidFill>
                  <a:srgbClr val="400080"/>
                </a:solidFill>
                <a:latin typeface="Arial" panose="020B0604020202020204" pitchFamily="34" charset="0"/>
                <a:ea typeface="+mn-ea"/>
                <a:cs typeface="Arial" panose="020B0604020202020204" pitchFamily="34" charset="0"/>
              </a:rPr>
              <a:t>study  - </a:t>
            </a:r>
            <a:r>
              <a:rPr lang="en-IE" sz="3800" b="1" dirty="0" smtClean="0">
                <a:solidFill>
                  <a:srgbClr val="400080"/>
                </a:solidFill>
                <a:latin typeface="Arial" panose="020B0604020202020204" pitchFamily="34" charset="0"/>
                <a:ea typeface="+mn-ea"/>
                <a:cs typeface="Arial" panose="020B0604020202020204" pitchFamily="34" charset="0"/>
              </a:rPr>
              <a:t>limitations</a:t>
            </a:r>
            <a:endParaRPr lang="en-IE" sz="3800" b="1" dirty="0">
              <a:solidFill>
                <a:srgbClr val="40008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838200" y="1321113"/>
            <a:ext cx="10515600" cy="4351338"/>
          </a:xfrm>
        </p:spPr>
        <p:txBody>
          <a:bodyPr>
            <a:normAutofit/>
          </a:bodyPr>
          <a:lstStyle/>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IE" sz="2500" dirty="0">
                <a:solidFill>
                  <a:srgbClr val="400080"/>
                </a:solidFill>
              </a:rPr>
              <a:t>Did not evaluate optimal screening among women who have received HPV vaccination under ‘catch-up’ programmes</a:t>
            </a:r>
          </a:p>
          <a:p>
            <a:pPr marL="0" indent="0">
              <a:buNone/>
            </a:pPr>
            <a:endParaRPr lang="en-IE" sz="2300" dirty="0" smtClean="0"/>
          </a:p>
          <a:p>
            <a:pPr marL="342900" lvl="1" indent="-342900" eaLnBrk="0" fontAlgn="base" hangingPunct="0">
              <a:lnSpc>
                <a:spcPct val="110000"/>
              </a:lnSpc>
              <a:spcBef>
                <a:spcPct val="20000"/>
              </a:spcBef>
              <a:spcAft>
                <a:spcPct val="0"/>
              </a:spcAft>
              <a:buClr>
                <a:srgbClr val="FF6600"/>
              </a:buClr>
              <a:buFontTx/>
              <a:buChar char="•"/>
              <a:tabLst>
                <a:tab pos="450850" algn="l"/>
              </a:tabLst>
            </a:pPr>
            <a:r>
              <a:rPr lang="en-IE" sz="2500" dirty="0">
                <a:solidFill>
                  <a:srgbClr val="400080"/>
                </a:solidFill>
              </a:rPr>
              <a:t>Using stratified screening guidelines (by HPV vaccination status)</a:t>
            </a:r>
          </a:p>
          <a:p>
            <a:pPr marL="800100" lvl="2" indent="-342900" eaLnBrk="0" fontAlgn="base" hangingPunct="0">
              <a:lnSpc>
                <a:spcPct val="100000"/>
              </a:lnSpc>
              <a:spcBef>
                <a:spcPts val="0"/>
              </a:spcBef>
              <a:spcAft>
                <a:spcPct val="0"/>
              </a:spcAft>
              <a:buClr>
                <a:srgbClr val="FF6600"/>
              </a:buClr>
              <a:buFont typeface="Courier New" panose="02070309020205020404" pitchFamily="49" charset="0"/>
              <a:buChar char="o"/>
              <a:tabLst>
                <a:tab pos="450850" algn="l"/>
              </a:tabLst>
            </a:pPr>
            <a:r>
              <a:rPr lang="en-IE" sz="2300" dirty="0">
                <a:solidFill>
                  <a:srgbClr val="400080"/>
                </a:solidFill>
              </a:rPr>
              <a:t>Barriers to implementing stratified guidelines, such as obtaining accurate information about individual vaccination status, ensuring compliance (more frequent screening may be easier to remember) and communicating differential guidelines to both women and providers</a:t>
            </a:r>
          </a:p>
          <a:p>
            <a:pPr marL="800100" lvl="2" indent="-342900" eaLnBrk="0" fontAlgn="base" hangingPunct="0">
              <a:lnSpc>
                <a:spcPct val="100000"/>
              </a:lnSpc>
              <a:spcBef>
                <a:spcPts val="0"/>
              </a:spcBef>
              <a:spcAft>
                <a:spcPct val="0"/>
              </a:spcAft>
              <a:buClr>
                <a:srgbClr val="FF6600"/>
              </a:buClr>
              <a:buFont typeface="Courier New" panose="02070309020205020404" pitchFamily="49" charset="0"/>
              <a:buChar char="o"/>
              <a:tabLst>
                <a:tab pos="450850" algn="l"/>
              </a:tabLst>
            </a:pPr>
            <a:r>
              <a:rPr lang="en-IE" sz="2300" dirty="0">
                <a:solidFill>
                  <a:srgbClr val="400080"/>
                </a:solidFill>
              </a:rPr>
              <a:t>For countries with national vaccine registries (including many European countries such as Norway, Denmark and Scotland), stratified guidelines </a:t>
            </a:r>
            <a:r>
              <a:rPr lang="en-IE" sz="2300" u="sng" dirty="0">
                <a:solidFill>
                  <a:srgbClr val="400080"/>
                </a:solidFill>
              </a:rPr>
              <a:t>may be feasible </a:t>
            </a:r>
            <a:r>
              <a:rPr lang="en-IE" sz="2300" dirty="0">
                <a:solidFill>
                  <a:srgbClr val="400080"/>
                </a:solidFill>
              </a:rPr>
              <a:t>by linking vaccine and screening registries</a:t>
            </a:r>
          </a:p>
        </p:txBody>
      </p:sp>
    </p:spTree>
    <p:extLst>
      <p:ext uri="{BB962C8B-B14F-4D97-AF65-F5344CB8AC3E}">
        <p14:creationId xmlns:p14="http://schemas.microsoft.com/office/powerpoint/2010/main" val="369262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rviva launch presentation [1]">
  <a:themeElements>
    <a:clrScheme name="Cerviva launch presenta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rviva launch presentation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erviva launch presenta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viva launch presenta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viva launch presenta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viva launch presenta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viva launch presenta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viva launch presenta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viva launch presentation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viva launch presenta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viva launch presenta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viva launch presenta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viva launch presenta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viva launch presenta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2675</Words>
  <Application>Microsoft Office PowerPoint</Application>
  <PresentationFormat>Widescreen</PresentationFormat>
  <Paragraphs>273</Paragraphs>
  <Slides>32</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ＭＳ Ｐゴシック</vt:lpstr>
      <vt:lpstr>Arial</vt:lpstr>
      <vt:lpstr>Calibri</vt:lpstr>
      <vt:lpstr>Calibri Light</vt:lpstr>
      <vt:lpstr>Courier New</vt:lpstr>
      <vt:lpstr>Helvetica</vt:lpstr>
      <vt:lpstr>Times New Roman</vt:lpstr>
      <vt:lpstr>Titillium Web</vt:lpstr>
      <vt:lpstr>Titillium WebRegular</vt:lpstr>
      <vt:lpstr>Wingdings</vt:lpstr>
      <vt:lpstr>2_Blank Presentation</vt:lpstr>
      <vt:lpstr>Cerviva launch presentation [1]</vt:lpstr>
      <vt:lpstr>PowerPoint Presentation</vt:lpstr>
      <vt:lpstr>CERVIVA – Who we are</vt:lpstr>
      <vt:lpstr>CERVIVA’s International Ecosystem</vt:lpstr>
      <vt:lpstr>Outline of talk</vt:lpstr>
      <vt:lpstr>Background</vt:lpstr>
      <vt:lpstr>What is the evidence emerging?</vt:lpstr>
      <vt:lpstr>Norway</vt:lpstr>
      <vt:lpstr>Norway - study findings</vt:lpstr>
      <vt:lpstr>Norway study  - limitations</vt:lpstr>
      <vt:lpstr>Australia</vt:lpstr>
      <vt:lpstr>Australia – study findings</vt:lpstr>
      <vt:lpstr>Australia study  – strengths and limitations</vt:lpstr>
      <vt:lpstr>Australia</vt:lpstr>
      <vt:lpstr>England</vt:lpstr>
      <vt:lpstr>England</vt:lpstr>
      <vt:lpstr>English study findings</vt:lpstr>
      <vt:lpstr>English study findings</vt:lpstr>
      <vt:lpstr>English study – strengths and limitations</vt:lpstr>
      <vt:lpstr>Current situation in Ireland</vt:lpstr>
      <vt:lpstr>Ireland – Assessment of primary HPV screening </vt:lpstr>
      <vt:lpstr>Ireland – assessment of primary HPV screening</vt:lpstr>
      <vt:lpstr>Ireland -  assessment of primary HPV screening HTA assessment</vt:lpstr>
      <vt:lpstr>Ireland – proposed  CervicalCheck approach</vt:lpstr>
      <vt:lpstr>Ireland –tailored  future screening?</vt:lpstr>
      <vt:lpstr>The Netherlands –Herd immunity</vt:lpstr>
      <vt:lpstr>The Netherlands – herd immunity</vt:lpstr>
      <vt:lpstr>The  Netherlands – findings cont. and limitations</vt:lpstr>
      <vt:lpstr>Conclusions 1</vt:lpstr>
      <vt:lpstr>Conclusions 2</vt:lpstr>
      <vt:lpstr>Limitations of current evidence</vt:lpstr>
      <vt:lpstr>Future directions</vt:lpstr>
      <vt:lpstr> Thank you</vt:lpstr>
    </vt:vector>
  </TitlesOfParts>
  <Company>Trinity College Dublin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Martin</dc:creator>
  <cp:lastModifiedBy>Mairead O’Connor</cp:lastModifiedBy>
  <cp:revision>115</cp:revision>
  <cp:lastPrinted>2018-03-20T10:26:41Z</cp:lastPrinted>
  <dcterms:created xsi:type="dcterms:W3CDTF">2018-03-15T16:51:17Z</dcterms:created>
  <dcterms:modified xsi:type="dcterms:W3CDTF">2018-08-01T14:34:03Z</dcterms:modified>
</cp:coreProperties>
</file>