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commentAuthors.xml" ContentType="application/vnd.openxmlformats-officedocument.presentationml.commentAuthors+xml"/>
  <Override PartName="/ppt/notesSlides/notesSlide9.xml" ContentType="application/vnd.openxmlformats-officedocument.presentationml.notesSlide+xml"/>
  <Override PartName="/ppt/diagrams/layout3.xml" ContentType="application/vnd.openxmlformats-officedocument.drawingml.diagramLayout+xml"/>
  <Override PartName="/ppt/notesSlides/notesSlide12.xml" ContentType="application/vnd.openxmlformats-officedocument.presentationml.notesSlide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diagrams/colors4.xml" ContentType="application/vnd.openxmlformats-officedocument.drawingml.diagramColor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diagrams/layout2.xml" ContentType="application/vnd.openxmlformats-officedocument.drawingml.diagramLayout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Default Extension="gif" ContentType="image/gif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329" r:id="rId2"/>
    <p:sldId id="439" r:id="rId3"/>
    <p:sldId id="368" r:id="rId4"/>
    <p:sldId id="440" r:id="rId5"/>
    <p:sldId id="441" r:id="rId6"/>
    <p:sldId id="381" r:id="rId7"/>
    <p:sldId id="382" r:id="rId8"/>
    <p:sldId id="383" r:id="rId9"/>
    <p:sldId id="384" r:id="rId10"/>
    <p:sldId id="410" r:id="rId11"/>
    <p:sldId id="430" r:id="rId12"/>
    <p:sldId id="432" r:id="rId13"/>
    <p:sldId id="433" r:id="rId14"/>
    <p:sldId id="434" r:id="rId15"/>
    <p:sldId id="445" r:id="rId16"/>
    <p:sldId id="446" r:id="rId17"/>
    <p:sldId id="447" r:id="rId18"/>
    <p:sldId id="449" r:id="rId19"/>
    <p:sldId id="454" r:id="rId20"/>
    <p:sldId id="438" r:id="rId21"/>
    <p:sldId id="336" r:id="rId22"/>
  </p:sldIdLst>
  <p:sldSz cx="9144000" cy="6858000" type="screen4x3"/>
  <p:notesSz cx="6807200" cy="99393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oconnor" initials="moc" lastIdx="19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CC00FF"/>
    <a:srgbClr val="CC66FF"/>
    <a:srgbClr val="9900CC"/>
    <a:srgbClr val="009FBD"/>
    <a:srgbClr val="2D2D8A"/>
    <a:srgbClr val="00CC00"/>
    <a:srgbClr val="696E7F"/>
    <a:srgbClr val="697F7F"/>
    <a:srgbClr val="990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576" autoAdjust="0"/>
    <p:restoredTop sz="81362" autoAdjust="0"/>
  </p:normalViewPr>
  <p:slideViewPr>
    <p:cSldViewPr>
      <p:cViewPr varScale="1">
        <p:scale>
          <a:sx n="59" d="100"/>
          <a:sy n="59" d="100"/>
        </p:scale>
        <p:origin x="-133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281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-2874" y="-78"/>
      </p:cViewPr>
      <p:guideLst>
        <p:guide orient="horz" pos="3131"/>
        <p:guide pos="2143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58AB641-53FA-4935-8D60-6AD016A85D5F}" type="doc">
      <dgm:prSet loTypeId="urn:microsoft.com/office/officeart/2005/8/layout/process1" loCatId="process" qsTypeId="urn:microsoft.com/office/officeart/2005/8/quickstyle/simple1" qsCatId="simple" csTypeId="urn:microsoft.com/office/officeart/2005/8/colors/accent2_4" csCatId="accent2" phldr="1"/>
      <dgm:spPr/>
      <dgm:t>
        <a:bodyPr/>
        <a:lstStyle/>
        <a:p>
          <a:endParaRPr lang="en-US"/>
        </a:p>
      </dgm:t>
    </dgm:pt>
    <dgm:pt modelId="{63BE7205-E42E-474A-86B1-06BF2465870D}">
      <dgm:prSet phldrT="[Text]" custT="1"/>
      <dgm:spPr/>
      <dgm:t>
        <a:bodyPr/>
        <a:lstStyle/>
        <a:p>
          <a:r>
            <a:rPr lang="en-GB" sz="1700" b="1" dirty="0" smtClean="0"/>
            <a:t>Abnormal smear result </a:t>
          </a:r>
        </a:p>
      </dgm:t>
    </dgm:pt>
    <dgm:pt modelId="{4D218CCD-7A02-482B-B57A-BF6284E80AD1}" type="parTrans" cxnId="{9D993E4B-E08D-4F6C-915A-5F49618FB750}">
      <dgm:prSet/>
      <dgm:spPr/>
      <dgm:t>
        <a:bodyPr/>
        <a:lstStyle/>
        <a:p>
          <a:endParaRPr lang="en-US"/>
        </a:p>
      </dgm:t>
    </dgm:pt>
    <dgm:pt modelId="{6AC4254B-13DA-47C9-A885-1A30D3D09849}" type="sibTrans" cxnId="{9D993E4B-E08D-4F6C-915A-5F49618FB750}">
      <dgm:prSet/>
      <dgm:spPr/>
      <dgm:t>
        <a:bodyPr/>
        <a:lstStyle/>
        <a:p>
          <a:endParaRPr lang="en-US" dirty="0"/>
        </a:p>
      </dgm:t>
    </dgm:pt>
    <dgm:pt modelId="{1D9B59E7-3DE6-4E46-A6F7-2CAE5BCE56A6}">
      <dgm:prSet custT="1"/>
      <dgm:spPr>
        <a:solidFill>
          <a:srgbClr val="A1A1C8"/>
        </a:solidFill>
      </dgm:spPr>
      <dgm:t>
        <a:bodyPr/>
        <a:lstStyle/>
        <a:p>
          <a:pPr algn="ctr"/>
          <a:r>
            <a:rPr lang="en-GB" sz="1700" b="1" dirty="0" smtClean="0"/>
            <a:t>     Biopsies</a:t>
          </a:r>
          <a:r>
            <a:rPr lang="en-GB" sz="1900" dirty="0" smtClean="0"/>
            <a:t>	</a:t>
          </a:r>
          <a:endParaRPr lang="en-US" sz="1900" dirty="0"/>
        </a:p>
      </dgm:t>
    </dgm:pt>
    <dgm:pt modelId="{29194FDB-18A0-4C98-8F68-3281D628DBDD}" type="parTrans" cxnId="{3C8E5D41-D20A-46FF-A428-E984715B5706}">
      <dgm:prSet/>
      <dgm:spPr/>
      <dgm:t>
        <a:bodyPr/>
        <a:lstStyle/>
        <a:p>
          <a:endParaRPr lang="en-US"/>
        </a:p>
      </dgm:t>
    </dgm:pt>
    <dgm:pt modelId="{9B9E6429-B8FE-474A-99D8-7F61C360435D}" type="sibTrans" cxnId="{3C8E5D41-D20A-46FF-A428-E984715B5706}">
      <dgm:prSet/>
      <dgm:spPr/>
      <dgm:t>
        <a:bodyPr/>
        <a:lstStyle/>
        <a:p>
          <a:endParaRPr lang="en-US" dirty="0"/>
        </a:p>
      </dgm:t>
    </dgm:pt>
    <dgm:pt modelId="{ABCBF5DC-F1B4-4946-B8D1-FDB803AC39CC}">
      <dgm:prSet custT="1"/>
      <dgm:spPr/>
      <dgm:t>
        <a:bodyPr/>
        <a:lstStyle/>
        <a:p>
          <a:r>
            <a:rPr lang="en-GB" sz="1700" b="1" dirty="0" smtClean="0"/>
            <a:t>Colposcopy</a:t>
          </a:r>
        </a:p>
        <a:p>
          <a:r>
            <a:rPr lang="en-GB" sz="1700" b="1" dirty="0" smtClean="0"/>
            <a:t>(diagnostic investigation)</a:t>
          </a:r>
          <a:endParaRPr lang="en-US" sz="1700" b="1" dirty="0"/>
        </a:p>
      </dgm:t>
    </dgm:pt>
    <dgm:pt modelId="{C102408B-7457-4F33-BAC7-DCAB6831011C}" type="parTrans" cxnId="{172936BB-D266-4293-895D-FCE416F9B7C0}">
      <dgm:prSet/>
      <dgm:spPr/>
      <dgm:t>
        <a:bodyPr/>
        <a:lstStyle/>
        <a:p>
          <a:endParaRPr lang="en-US"/>
        </a:p>
      </dgm:t>
    </dgm:pt>
    <dgm:pt modelId="{D83B2620-F852-4303-8B0F-F0F31C4CB141}" type="sibTrans" cxnId="{172936BB-D266-4293-895D-FCE416F9B7C0}">
      <dgm:prSet/>
      <dgm:spPr/>
      <dgm:t>
        <a:bodyPr/>
        <a:lstStyle/>
        <a:p>
          <a:endParaRPr lang="en-US" dirty="0"/>
        </a:p>
      </dgm:t>
    </dgm:pt>
    <dgm:pt modelId="{C4479E7B-1C74-484A-98BB-C215443CD0B9}">
      <dgm:prSet phldrT="[Text]" custT="1"/>
      <dgm:spPr/>
      <dgm:t>
        <a:bodyPr/>
        <a:lstStyle/>
        <a:p>
          <a:r>
            <a:rPr lang="en-GB" sz="1700" b="1" dirty="0" smtClean="0"/>
            <a:t>Treatment</a:t>
          </a:r>
        </a:p>
        <a:p>
          <a:r>
            <a:rPr lang="en-GB" sz="1700" b="1" dirty="0" smtClean="0"/>
            <a:t>(LLETZ, ablation, punch biopsy)</a:t>
          </a:r>
          <a:endParaRPr lang="en-US" sz="1700" b="1" dirty="0"/>
        </a:p>
      </dgm:t>
    </dgm:pt>
    <dgm:pt modelId="{60F66E81-6B8D-4B40-9F87-245E47B9B6F8}" type="sibTrans" cxnId="{77D257DA-4A09-4514-A802-4DC64405ED7D}">
      <dgm:prSet/>
      <dgm:spPr/>
      <dgm:t>
        <a:bodyPr/>
        <a:lstStyle/>
        <a:p>
          <a:endParaRPr lang="en-US"/>
        </a:p>
      </dgm:t>
    </dgm:pt>
    <dgm:pt modelId="{D3F73741-FD96-4920-9EED-7E62E99D9928}" type="parTrans" cxnId="{77D257DA-4A09-4514-A802-4DC64405ED7D}">
      <dgm:prSet/>
      <dgm:spPr/>
      <dgm:t>
        <a:bodyPr/>
        <a:lstStyle/>
        <a:p>
          <a:endParaRPr lang="en-US"/>
        </a:p>
      </dgm:t>
    </dgm:pt>
    <dgm:pt modelId="{17A94013-97B0-4234-B82B-624928561909}" type="pres">
      <dgm:prSet presAssocID="{B58AB641-53FA-4935-8D60-6AD016A85D5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DB5B353-CC4D-4611-A0E7-9DB4483D5433}" type="pres">
      <dgm:prSet presAssocID="{63BE7205-E42E-474A-86B1-06BF2465870D}" presName="node" presStyleLbl="node1" presStyleIdx="0" presStyleCnt="4" custScaleX="129661" custScaleY="104102" custLinFactNeighborX="-1902" custLinFactNeighborY="-76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EC5112-9296-4EEE-A3D9-9BD211B94C85}" type="pres">
      <dgm:prSet presAssocID="{6AC4254B-13DA-47C9-A885-1A30D3D09849}" presName="sibTrans" presStyleLbl="sibTrans2D1" presStyleIdx="0" presStyleCnt="3"/>
      <dgm:spPr/>
      <dgm:t>
        <a:bodyPr/>
        <a:lstStyle/>
        <a:p>
          <a:endParaRPr lang="en-US"/>
        </a:p>
      </dgm:t>
    </dgm:pt>
    <dgm:pt modelId="{F99BDD63-A2ED-4F6B-8FBB-232E78C32414}" type="pres">
      <dgm:prSet presAssocID="{6AC4254B-13DA-47C9-A885-1A30D3D09849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810B6AD6-F90C-4D2E-80EC-8A388A0EFB49}" type="pres">
      <dgm:prSet presAssocID="{ABCBF5DC-F1B4-4946-B8D1-FDB803AC39CC}" presName="node" presStyleLbl="node1" presStyleIdx="1" presStyleCnt="4" custScaleX="13112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447B23-F477-4F52-A421-B59CE8D53F83}" type="pres">
      <dgm:prSet presAssocID="{D83B2620-F852-4303-8B0F-F0F31C4CB141}" presName="sibTrans" presStyleLbl="sibTrans2D1" presStyleIdx="1" presStyleCnt="3"/>
      <dgm:spPr/>
      <dgm:t>
        <a:bodyPr/>
        <a:lstStyle/>
        <a:p>
          <a:endParaRPr lang="en-US"/>
        </a:p>
      </dgm:t>
    </dgm:pt>
    <dgm:pt modelId="{890E8BD1-A5FB-4F2C-80EB-7F3A0E4C081B}" type="pres">
      <dgm:prSet presAssocID="{D83B2620-F852-4303-8B0F-F0F31C4CB141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B2360960-C24B-4BD6-ACAD-C163D93A5A6A}" type="pres">
      <dgm:prSet presAssocID="{1D9B59E7-3DE6-4E46-A6F7-2CAE5BCE56A6}" presName="node" presStyleLbl="node1" presStyleIdx="2" presStyleCnt="4" custScaleX="13726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A1E068-9391-49B3-A160-3E7F2080210B}" type="pres">
      <dgm:prSet presAssocID="{9B9E6429-B8FE-474A-99D8-7F61C360435D}" presName="sibTrans" presStyleLbl="sibTrans2D1" presStyleIdx="2" presStyleCnt="3"/>
      <dgm:spPr/>
      <dgm:t>
        <a:bodyPr/>
        <a:lstStyle/>
        <a:p>
          <a:endParaRPr lang="en-US"/>
        </a:p>
      </dgm:t>
    </dgm:pt>
    <dgm:pt modelId="{E667D1B6-D99F-4C28-A3AE-89DF478F63B6}" type="pres">
      <dgm:prSet presAssocID="{9B9E6429-B8FE-474A-99D8-7F61C360435D}" presName="connectorText" presStyleLbl="sibTrans2D1" presStyleIdx="2" presStyleCnt="3"/>
      <dgm:spPr/>
      <dgm:t>
        <a:bodyPr/>
        <a:lstStyle/>
        <a:p>
          <a:endParaRPr lang="en-US"/>
        </a:p>
      </dgm:t>
    </dgm:pt>
    <dgm:pt modelId="{447FC21C-8466-42C8-889E-DD6BF4A3355B}" type="pres">
      <dgm:prSet presAssocID="{C4479E7B-1C74-484A-98BB-C215443CD0B9}" presName="node" presStyleLbl="node1" presStyleIdx="3" presStyleCnt="4" custScaleX="1271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C8E5D41-D20A-46FF-A428-E984715B5706}" srcId="{B58AB641-53FA-4935-8D60-6AD016A85D5F}" destId="{1D9B59E7-3DE6-4E46-A6F7-2CAE5BCE56A6}" srcOrd="2" destOrd="0" parTransId="{29194FDB-18A0-4C98-8F68-3281D628DBDD}" sibTransId="{9B9E6429-B8FE-474A-99D8-7F61C360435D}"/>
    <dgm:cxn modelId="{92182471-CEF7-4F68-B862-20DC7879C11C}" type="presOf" srcId="{9B9E6429-B8FE-474A-99D8-7F61C360435D}" destId="{71A1E068-9391-49B3-A160-3E7F2080210B}" srcOrd="0" destOrd="0" presId="urn:microsoft.com/office/officeart/2005/8/layout/process1"/>
    <dgm:cxn modelId="{9D993E4B-E08D-4F6C-915A-5F49618FB750}" srcId="{B58AB641-53FA-4935-8D60-6AD016A85D5F}" destId="{63BE7205-E42E-474A-86B1-06BF2465870D}" srcOrd="0" destOrd="0" parTransId="{4D218CCD-7A02-482B-B57A-BF6284E80AD1}" sibTransId="{6AC4254B-13DA-47C9-A885-1A30D3D09849}"/>
    <dgm:cxn modelId="{FEA9EF2B-53AE-4C47-AA86-34C1E04339A5}" type="presOf" srcId="{6AC4254B-13DA-47C9-A885-1A30D3D09849}" destId="{4FEC5112-9296-4EEE-A3D9-9BD211B94C85}" srcOrd="0" destOrd="0" presId="urn:microsoft.com/office/officeart/2005/8/layout/process1"/>
    <dgm:cxn modelId="{5E0D8607-E705-4DBE-8043-E547CD5FC77B}" type="presOf" srcId="{B58AB641-53FA-4935-8D60-6AD016A85D5F}" destId="{17A94013-97B0-4234-B82B-624928561909}" srcOrd="0" destOrd="0" presId="urn:microsoft.com/office/officeart/2005/8/layout/process1"/>
    <dgm:cxn modelId="{EF20DEEB-1C4D-4472-8366-F4CEDF3591E8}" type="presOf" srcId="{D83B2620-F852-4303-8B0F-F0F31C4CB141}" destId="{890E8BD1-A5FB-4F2C-80EB-7F3A0E4C081B}" srcOrd="1" destOrd="0" presId="urn:microsoft.com/office/officeart/2005/8/layout/process1"/>
    <dgm:cxn modelId="{172936BB-D266-4293-895D-FCE416F9B7C0}" srcId="{B58AB641-53FA-4935-8D60-6AD016A85D5F}" destId="{ABCBF5DC-F1B4-4946-B8D1-FDB803AC39CC}" srcOrd="1" destOrd="0" parTransId="{C102408B-7457-4F33-BAC7-DCAB6831011C}" sibTransId="{D83B2620-F852-4303-8B0F-F0F31C4CB141}"/>
    <dgm:cxn modelId="{8F4EA917-65FC-4138-9AB1-EEA1CD6CBCB2}" type="presOf" srcId="{9B9E6429-B8FE-474A-99D8-7F61C360435D}" destId="{E667D1B6-D99F-4C28-A3AE-89DF478F63B6}" srcOrd="1" destOrd="0" presId="urn:microsoft.com/office/officeart/2005/8/layout/process1"/>
    <dgm:cxn modelId="{E9D4E399-D35B-4D21-8C2E-8826ED8F5C27}" type="presOf" srcId="{D83B2620-F852-4303-8B0F-F0F31C4CB141}" destId="{78447B23-F477-4F52-A421-B59CE8D53F83}" srcOrd="0" destOrd="0" presId="urn:microsoft.com/office/officeart/2005/8/layout/process1"/>
    <dgm:cxn modelId="{77D257DA-4A09-4514-A802-4DC64405ED7D}" srcId="{B58AB641-53FA-4935-8D60-6AD016A85D5F}" destId="{C4479E7B-1C74-484A-98BB-C215443CD0B9}" srcOrd="3" destOrd="0" parTransId="{D3F73741-FD96-4920-9EED-7E62E99D9928}" sibTransId="{60F66E81-6B8D-4B40-9F87-245E47B9B6F8}"/>
    <dgm:cxn modelId="{722D764A-DA4C-449C-9D2B-A1009F7C6CF6}" type="presOf" srcId="{C4479E7B-1C74-484A-98BB-C215443CD0B9}" destId="{447FC21C-8466-42C8-889E-DD6BF4A3355B}" srcOrd="0" destOrd="0" presId="urn:microsoft.com/office/officeart/2005/8/layout/process1"/>
    <dgm:cxn modelId="{16F19271-5731-4F42-87BD-B553804A33F4}" type="presOf" srcId="{6AC4254B-13DA-47C9-A885-1A30D3D09849}" destId="{F99BDD63-A2ED-4F6B-8FBB-232E78C32414}" srcOrd="1" destOrd="0" presId="urn:microsoft.com/office/officeart/2005/8/layout/process1"/>
    <dgm:cxn modelId="{B412930E-2379-4872-A83A-2657B6CE1564}" type="presOf" srcId="{ABCBF5DC-F1B4-4946-B8D1-FDB803AC39CC}" destId="{810B6AD6-F90C-4D2E-80EC-8A388A0EFB49}" srcOrd="0" destOrd="0" presId="urn:microsoft.com/office/officeart/2005/8/layout/process1"/>
    <dgm:cxn modelId="{48D87FAD-B929-465D-9478-3C8239CD04C7}" type="presOf" srcId="{63BE7205-E42E-474A-86B1-06BF2465870D}" destId="{DDB5B353-CC4D-4611-A0E7-9DB4483D5433}" srcOrd="0" destOrd="0" presId="urn:microsoft.com/office/officeart/2005/8/layout/process1"/>
    <dgm:cxn modelId="{8ED89922-3182-4958-946A-388B6568021C}" type="presOf" srcId="{1D9B59E7-3DE6-4E46-A6F7-2CAE5BCE56A6}" destId="{B2360960-C24B-4BD6-ACAD-C163D93A5A6A}" srcOrd="0" destOrd="0" presId="urn:microsoft.com/office/officeart/2005/8/layout/process1"/>
    <dgm:cxn modelId="{B8F10024-59CA-4DF8-9F10-F6640EAA33EA}" type="presParOf" srcId="{17A94013-97B0-4234-B82B-624928561909}" destId="{DDB5B353-CC4D-4611-A0E7-9DB4483D5433}" srcOrd="0" destOrd="0" presId="urn:microsoft.com/office/officeart/2005/8/layout/process1"/>
    <dgm:cxn modelId="{1AE05CAC-E33E-40CA-9C70-E7DBB2034DE0}" type="presParOf" srcId="{17A94013-97B0-4234-B82B-624928561909}" destId="{4FEC5112-9296-4EEE-A3D9-9BD211B94C85}" srcOrd="1" destOrd="0" presId="urn:microsoft.com/office/officeart/2005/8/layout/process1"/>
    <dgm:cxn modelId="{3FE92C59-6D45-403E-9317-B3E6C38B0A2C}" type="presParOf" srcId="{4FEC5112-9296-4EEE-A3D9-9BD211B94C85}" destId="{F99BDD63-A2ED-4F6B-8FBB-232E78C32414}" srcOrd="0" destOrd="0" presId="urn:microsoft.com/office/officeart/2005/8/layout/process1"/>
    <dgm:cxn modelId="{EC7944E0-7FF9-4031-8F87-85DC236505B3}" type="presParOf" srcId="{17A94013-97B0-4234-B82B-624928561909}" destId="{810B6AD6-F90C-4D2E-80EC-8A388A0EFB49}" srcOrd="2" destOrd="0" presId="urn:microsoft.com/office/officeart/2005/8/layout/process1"/>
    <dgm:cxn modelId="{2BC7CC8D-9880-49C1-A597-995FE56BCEA0}" type="presParOf" srcId="{17A94013-97B0-4234-B82B-624928561909}" destId="{78447B23-F477-4F52-A421-B59CE8D53F83}" srcOrd="3" destOrd="0" presId="urn:microsoft.com/office/officeart/2005/8/layout/process1"/>
    <dgm:cxn modelId="{85AA8B9C-8ECF-4EEE-A7F6-9F933462F749}" type="presParOf" srcId="{78447B23-F477-4F52-A421-B59CE8D53F83}" destId="{890E8BD1-A5FB-4F2C-80EB-7F3A0E4C081B}" srcOrd="0" destOrd="0" presId="urn:microsoft.com/office/officeart/2005/8/layout/process1"/>
    <dgm:cxn modelId="{F67B3D8B-12F1-40B7-B139-07B20BCCA938}" type="presParOf" srcId="{17A94013-97B0-4234-B82B-624928561909}" destId="{B2360960-C24B-4BD6-ACAD-C163D93A5A6A}" srcOrd="4" destOrd="0" presId="urn:microsoft.com/office/officeart/2005/8/layout/process1"/>
    <dgm:cxn modelId="{2EE72710-0CB7-43AA-8902-A61C9693B38E}" type="presParOf" srcId="{17A94013-97B0-4234-B82B-624928561909}" destId="{71A1E068-9391-49B3-A160-3E7F2080210B}" srcOrd="5" destOrd="0" presId="urn:microsoft.com/office/officeart/2005/8/layout/process1"/>
    <dgm:cxn modelId="{BB58E9E3-3D9D-4650-98EE-83DB528FA410}" type="presParOf" srcId="{71A1E068-9391-49B3-A160-3E7F2080210B}" destId="{E667D1B6-D99F-4C28-A3AE-89DF478F63B6}" srcOrd="0" destOrd="0" presId="urn:microsoft.com/office/officeart/2005/8/layout/process1"/>
    <dgm:cxn modelId="{430F24FB-AD78-4742-83FD-F27150934CFC}" type="presParOf" srcId="{17A94013-97B0-4234-B82B-624928561909}" destId="{447FC21C-8466-42C8-889E-DD6BF4A3355B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E71C257-D475-47FE-800E-16A5446542D9}" type="doc">
      <dgm:prSet loTypeId="urn:microsoft.com/office/officeart/2005/8/layout/arrow4" loCatId="relationship" qsTypeId="urn:microsoft.com/office/officeart/2005/8/quickstyle/simple1" qsCatId="simple" csTypeId="urn:microsoft.com/office/officeart/2005/8/colors/accent2_5" csCatId="accent2" phldr="1"/>
      <dgm:spPr/>
      <dgm:t>
        <a:bodyPr/>
        <a:lstStyle/>
        <a:p>
          <a:endParaRPr lang="en-US"/>
        </a:p>
      </dgm:t>
    </dgm:pt>
    <dgm:pt modelId="{648D77A6-CB8F-456E-A9E5-B8AB97436EC6}">
      <dgm:prSet phldrT="[Text]"/>
      <dgm:spPr/>
      <dgm:t>
        <a:bodyPr/>
        <a:lstStyle/>
        <a:p>
          <a:r>
            <a:rPr lang="en-IE" sz="1900" b="1" dirty="0" smtClean="0">
              <a:solidFill>
                <a:srgbClr val="7030A0"/>
              </a:solidFill>
            </a:rPr>
            <a:t>Positive reactions</a:t>
          </a:r>
          <a:endParaRPr lang="en-US" sz="1900" b="1" dirty="0">
            <a:solidFill>
              <a:srgbClr val="7030A0"/>
            </a:solidFill>
          </a:endParaRPr>
        </a:p>
      </dgm:t>
    </dgm:pt>
    <dgm:pt modelId="{2122411D-D76E-42A0-AA2D-94593081F8C7}" type="parTrans" cxnId="{72EECF0E-7FF9-4A0E-989C-B3A3B89C7C85}">
      <dgm:prSet/>
      <dgm:spPr/>
      <dgm:t>
        <a:bodyPr/>
        <a:lstStyle/>
        <a:p>
          <a:endParaRPr lang="en-US"/>
        </a:p>
      </dgm:t>
    </dgm:pt>
    <dgm:pt modelId="{3AB65AC1-BEE3-4DEB-80C3-078A66A18EEB}" type="sibTrans" cxnId="{72EECF0E-7FF9-4A0E-989C-B3A3B89C7C85}">
      <dgm:prSet/>
      <dgm:spPr/>
      <dgm:t>
        <a:bodyPr/>
        <a:lstStyle/>
        <a:p>
          <a:endParaRPr lang="en-US"/>
        </a:p>
      </dgm:t>
    </dgm:pt>
    <dgm:pt modelId="{C2D9729F-C07D-445E-874D-A15C3F2EDBCB}">
      <dgm:prSet phldrT="[Text]" phldr="1"/>
      <dgm:spPr/>
      <dgm:t>
        <a:bodyPr/>
        <a:lstStyle/>
        <a:p>
          <a:endParaRPr lang="en-US" dirty="0"/>
        </a:p>
      </dgm:t>
    </dgm:pt>
    <dgm:pt modelId="{32089528-0D2C-42B7-83AC-D81284B15B10}" type="parTrans" cxnId="{4A48F03F-57A7-471D-9F12-7A18033FF7D1}">
      <dgm:prSet/>
      <dgm:spPr/>
      <dgm:t>
        <a:bodyPr/>
        <a:lstStyle/>
        <a:p>
          <a:endParaRPr lang="en-US"/>
        </a:p>
      </dgm:t>
    </dgm:pt>
    <dgm:pt modelId="{E4199F8A-4B59-40F3-B424-323022474DAC}" type="sibTrans" cxnId="{4A48F03F-57A7-471D-9F12-7A18033FF7D1}">
      <dgm:prSet/>
      <dgm:spPr/>
      <dgm:t>
        <a:bodyPr/>
        <a:lstStyle/>
        <a:p>
          <a:endParaRPr lang="en-US"/>
        </a:p>
      </dgm:t>
    </dgm:pt>
    <dgm:pt modelId="{8F8F609B-9D34-4226-892D-E257F2387527}">
      <dgm:prSet phldrT="[Text]"/>
      <dgm:spPr/>
      <dgm:t>
        <a:bodyPr/>
        <a:lstStyle/>
        <a:p>
          <a:r>
            <a:rPr lang="en-IE" sz="1900" b="1" dirty="0" smtClean="0">
              <a:solidFill>
                <a:schemeClr val="bg2">
                  <a:lumMod val="75000"/>
                </a:schemeClr>
              </a:solidFill>
            </a:rPr>
            <a:t>Negative reactions</a:t>
          </a:r>
          <a:endParaRPr lang="en-US" sz="1900" b="1" dirty="0">
            <a:solidFill>
              <a:schemeClr val="bg2">
                <a:lumMod val="75000"/>
              </a:schemeClr>
            </a:solidFill>
          </a:endParaRPr>
        </a:p>
      </dgm:t>
    </dgm:pt>
    <dgm:pt modelId="{172DD13A-63A3-4FC2-A693-B2D08A1C61BA}" type="parTrans" cxnId="{BFFE6168-DAA2-48FA-A06A-56AC578E8EC4}">
      <dgm:prSet/>
      <dgm:spPr/>
      <dgm:t>
        <a:bodyPr/>
        <a:lstStyle/>
        <a:p>
          <a:endParaRPr lang="en-US"/>
        </a:p>
      </dgm:t>
    </dgm:pt>
    <dgm:pt modelId="{14F5EE0A-FE83-4FED-BDEC-10035605BBC1}" type="sibTrans" cxnId="{BFFE6168-DAA2-48FA-A06A-56AC578E8EC4}">
      <dgm:prSet/>
      <dgm:spPr/>
      <dgm:t>
        <a:bodyPr/>
        <a:lstStyle/>
        <a:p>
          <a:endParaRPr lang="en-US"/>
        </a:p>
      </dgm:t>
    </dgm:pt>
    <dgm:pt modelId="{21D0AEEC-E514-4EBB-9C15-DD15273B0093}">
      <dgm:prSet phldrT="[Text]" custT="1"/>
      <dgm:spPr/>
      <dgm:t>
        <a:bodyPr/>
        <a:lstStyle/>
        <a:p>
          <a:r>
            <a:rPr lang="en-IE" sz="1600" dirty="0" smtClean="0">
              <a:solidFill>
                <a:schemeClr val="bg2">
                  <a:lumMod val="75000"/>
                </a:schemeClr>
              </a:solidFill>
            </a:rPr>
            <a:t>regret / self-blame</a:t>
          </a:r>
          <a:endParaRPr lang="en-US" sz="1600" dirty="0">
            <a:solidFill>
              <a:schemeClr val="bg2">
                <a:lumMod val="75000"/>
              </a:schemeClr>
            </a:solidFill>
          </a:endParaRPr>
        </a:p>
      </dgm:t>
    </dgm:pt>
    <dgm:pt modelId="{A5E483B4-BA03-450D-B2AA-753E38AF8C4D}" type="parTrans" cxnId="{292BE8C1-8D41-4BF4-89B3-527F31003A7E}">
      <dgm:prSet/>
      <dgm:spPr/>
      <dgm:t>
        <a:bodyPr/>
        <a:lstStyle/>
        <a:p>
          <a:endParaRPr lang="en-US"/>
        </a:p>
      </dgm:t>
    </dgm:pt>
    <dgm:pt modelId="{29E12115-6CCD-41D6-80B8-D8269C0ACE4C}" type="sibTrans" cxnId="{292BE8C1-8D41-4BF4-89B3-527F31003A7E}">
      <dgm:prSet/>
      <dgm:spPr/>
      <dgm:t>
        <a:bodyPr/>
        <a:lstStyle/>
        <a:p>
          <a:endParaRPr lang="en-US"/>
        </a:p>
      </dgm:t>
    </dgm:pt>
    <dgm:pt modelId="{EE0AEB52-93FA-421B-953F-03CCC5CDAD33}">
      <dgm:prSet phldrT="[Text]" custT="1"/>
      <dgm:spPr/>
      <dgm:t>
        <a:bodyPr/>
        <a:lstStyle/>
        <a:p>
          <a:r>
            <a:rPr lang="en-IE" sz="1600" dirty="0" smtClean="0">
              <a:solidFill>
                <a:schemeClr val="bg2">
                  <a:lumMod val="75000"/>
                </a:schemeClr>
              </a:solidFill>
            </a:rPr>
            <a:t>shame / embarrassment / stigma</a:t>
          </a:r>
          <a:endParaRPr lang="en-US" sz="1600" dirty="0">
            <a:solidFill>
              <a:schemeClr val="bg2">
                <a:lumMod val="75000"/>
              </a:schemeClr>
            </a:solidFill>
          </a:endParaRPr>
        </a:p>
      </dgm:t>
    </dgm:pt>
    <dgm:pt modelId="{2825C2A9-CDDF-4216-B05B-5CCF59FF2C03}" type="parTrans" cxnId="{D05CA18E-2CDD-4075-9C37-EEC47D7074A2}">
      <dgm:prSet/>
      <dgm:spPr/>
      <dgm:t>
        <a:bodyPr/>
        <a:lstStyle/>
        <a:p>
          <a:endParaRPr lang="en-US"/>
        </a:p>
      </dgm:t>
    </dgm:pt>
    <dgm:pt modelId="{7321DDE5-D1DD-473B-A8FC-1C2868220070}" type="sibTrans" cxnId="{D05CA18E-2CDD-4075-9C37-EEC47D7074A2}">
      <dgm:prSet/>
      <dgm:spPr/>
      <dgm:t>
        <a:bodyPr/>
        <a:lstStyle/>
        <a:p>
          <a:endParaRPr lang="en-US"/>
        </a:p>
      </dgm:t>
    </dgm:pt>
    <dgm:pt modelId="{7B62B4CE-727C-48B9-8923-631000A9B8A7}">
      <dgm:prSet phldrT="[Text]"/>
      <dgm:spPr/>
      <dgm:t>
        <a:bodyPr/>
        <a:lstStyle/>
        <a:p>
          <a:endParaRPr lang="en-US" sz="1500" dirty="0">
            <a:solidFill>
              <a:schemeClr val="bg2">
                <a:lumMod val="75000"/>
              </a:schemeClr>
            </a:solidFill>
          </a:endParaRPr>
        </a:p>
      </dgm:t>
    </dgm:pt>
    <dgm:pt modelId="{750C0062-CB69-4128-9C59-60C204C97C2D}" type="parTrans" cxnId="{5122F649-0E94-4AA0-AD00-BB0ABEEF9665}">
      <dgm:prSet/>
      <dgm:spPr/>
      <dgm:t>
        <a:bodyPr/>
        <a:lstStyle/>
        <a:p>
          <a:endParaRPr lang="en-US"/>
        </a:p>
      </dgm:t>
    </dgm:pt>
    <dgm:pt modelId="{4FA140A5-7E04-4488-9F6C-F4BD95BD492F}" type="sibTrans" cxnId="{5122F649-0E94-4AA0-AD00-BB0ABEEF9665}">
      <dgm:prSet/>
      <dgm:spPr/>
      <dgm:t>
        <a:bodyPr/>
        <a:lstStyle/>
        <a:p>
          <a:endParaRPr lang="en-US"/>
        </a:p>
      </dgm:t>
    </dgm:pt>
    <dgm:pt modelId="{FEFC2086-8D14-4C55-A666-FD068F6FC395}">
      <dgm:prSet phldrT="[Text]" custT="1"/>
      <dgm:spPr/>
      <dgm:t>
        <a:bodyPr/>
        <a:lstStyle/>
        <a:p>
          <a:r>
            <a:rPr lang="en-IE" sz="1600" dirty="0" smtClean="0">
              <a:solidFill>
                <a:schemeClr val="bg2">
                  <a:lumMod val="75000"/>
                </a:schemeClr>
              </a:solidFill>
            </a:rPr>
            <a:t>worry / anxiety</a:t>
          </a:r>
          <a:endParaRPr lang="en-US" sz="1600" dirty="0">
            <a:solidFill>
              <a:schemeClr val="bg2">
                <a:lumMod val="75000"/>
              </a:schemeClr>
            </a:solidFill>
          </a:endParaRPr>
        </a:p>
      </dgm:t>
    </dgm:pt>
    <dgm:pt modelId="{67BE9BFD-1C54-47E4-A5B8-16D7AE72CCDB}" type="parTrans" cxnId="{0C2E69F8-868D-463C-BEB2-59980BA5AA5B}">
      <dgm:prSet/>
      <dgm:spPr/>
      <dgm:t>
        <a:bodyPr/>
        <a:lstStyle/>
        <a:p>
          <a:endParaRPr lang="en-US"/>
        </a:p>
      </dgm:t>
    </dgm:pt>
    <dgm:pt modelId="{CCAB47AC-7D82-4218-B0B8-0BB39155B52A}" type="sibTrans" cxnId="{0C2E69F8-868D-463C-BEB2-59980BA5AA5B}">
      <dgm:prSet/>
      <dgm:spPr/>
      <dgm:t>
        <a:bodyPr/>
        <a:lstStyle/>
        <a:p>
          <a:endParaRPr lang="en-US"/>
        </a:p>
      </dgm:t>
    </dgm:pt>
    <dgm:pt modelId="{194A08D9-641C-467C-A5C7-7BBA90D024F4}">
      <dgm:prSet phldrT="[Text]" custT="1"/>
      <dgm:spPr/>
      <dgm:t>
        <a:bodyPr/>
        <a:lstStyle/>
        <a:p>
          <a:r>
            <a:rPr lang="en-IE" sz="1600" dirty="0" smtClean="0">
              <a:solidFill>
                <a:srgbClr val="7030A0"/>
              </a:solidFill>
            </a:rPr>
            <a:t>relief</a:t>
          </a:r>
          <a:endParaRPr lang="en-US" sz="1600" dirty="0">
            <a:solidFill>
              <a:srgbClr val="7030A0"/>
            </a:solidFill>
          </a:endParaRPr>
        </a:p>
      </dgm:t>
    </dgm:pt>
    <dgm:pt modelId="{92737023-04B0-4159-BDF7-FE3253682144}" type="parTrans" cxnId="{DAF8EC0D-0EF8-48D2-AF9A-5B1E11115396}">
      <dgm:prSet/>
      <dgm:spPr/>
      <dgm:t>
        <a:bodyPr/>
        <a:lstStyle/>
        <a:p>
          <a:endParaRPr lang="en-US"/>
        </a:p>
      </dgm:t>
    </dgm:pt>
    <dgm:pt modelId="{7CF53A93-B14F-442A-B2C0-E49288D3C4E5}" type="sibTrans" cxnId="{DAF8EC0D-0EF8-48D2-AF9A-5B1E11115396}">
      <dgm:prSet/>
      <dgm:spPr/>
      <dgm:t>
        <a:bodyPr/>
        <a:lstStyle/>
        <a:p>
          <a:endParaRPr lang="en-US"/>
        </a:p>
      </dgm:t>
    </dgm:pt>
    <dgm:pt modelId="{84ECE978-6DD5-4821-B7FD-F2108ED065C7}">
      <dgm:prSet phldrT="[Text]" custT="1"/>
      <dgm:spPr/>
      <dgm:t>
        <a:bodyPr/>
        <a:lstStyle/>
        <a:p>
          <a:r>
            <a:rPr lang="en-IE" sz="1600" dirty="0" smtClean="0">
              <a:solidFill>
                <a:srgbClr val="7030A0"/>
              </a:solidFill>
            </a:rPr>
            <a:t>reassurance </a:t>
          </a:r>
          <a:endParaRPr lang="en-US" sz="1600" dirty="0">
            <a:solidFill>
              <a:srgbClr val="7030A0"/>
            </a:solidFill>
          </a:endParaRPr>
        </a:p>
      </dgm:t>
    </dgm:pt>
    <dgm:pt modelId="{00512B70-D825-4A70-8A62-CD68EA432678}" type="parTrans" cxnId="{CD441054-693C-4E65-A2A6-3053FD6A8CDB}">
      <dgm:prSet/>
      <dgm:spPr/>
      <dgm:t>
        <a:bodyPr/>
        <a:lstStyle/>
        <a:p>
          <a:endParaRPr lang="en-US"/>
        </a:p>
      </dgm:t>
    </dgm:pt>
    <dgm:pt modelId="{8889A587-74CF-45E8-915F-7467DDCF3224}" type="sibTrans" cxnId="{CD441054-693C-4E65-A2A6-3053FD6A8CDB}">
      <dgm:prSet/>
      <dgm:spPr/>
      <dgm:t>
        <a:bodyPr/>
        <a:lstStyle/>
        <a:p>
          <a:endParaRPr lang="en-US"/>
        </a:p>
      </dgm:t>
    </dgm:pt>
    <dgm:pt modelId="{7D822BAC-D8FD-45F1-B885-F3A1782BA7D4}">
      <dgm:prSet phldrT="[Text]" custT="1"/>
      <dgm:spPr/>
      <dgm:t>
        <a:bodyPr/>
        <a:lstStyle/>
        <a:p>
          <a:r>
            <a:rPr lang="en-IE" sz="1600" dirty="0" smtClean="0">
              <a:solidFill>
                <a:srgbClr val="7030A0"/>
              </a:solidFill>
            </a:rPr>
            <a:t>happiness</a:t>
          </a:r>
          <a:endParaRPr lang="en-US" sz="1600" dirty="0">
            <a:solidFill>
              <a:srgbClr val="7030A0"/>
            </a:solidFill>
          </a:endParaRPr>
        </a:p>
      </dgm:t>
    </dgm:pt>
    <dgm:pt modelId="{E1314E26-3F85-425F-AB31-7907503282B8}" type="parTrans" cxnId="{086FA313-8195-48AE-B47F-0DCEBEB727C8}">
      <dgm:prSet/>
      <dgm:spPr/>
      <dgm:t>
        <a:bodyPr/>
        <a:lstStyle/>
        <a:p>
          <a:endParaRPr lang="en-US"/>
        </a:p>
      </dgm:t>
    </dgm:pt>
    <dgm:pt modelId="{51AF6879-07D3-43EB-8DE9-E67475FDAFD7}" type="sibTrans" cxnId="{086FA313-8195-48AE-B47F-0DCEBEB727C8}">
      <dgm:prSet/>
      <dgm:spPr/>
      <dgm:t>
        <a:bodyPr/>
        <a:lstStyle/>
        <a:p>
          <a:endParaRPr lang="en-US"/>
        </a:p>
      </dgm:t>
    </dgm:pt>
    <dgm:pt modelId="{72971E5E-21E6-46CB-A6E8-54902410B7B8}" type="pres">
      <dgm:prSet presAssocID="{8E71C257-D475-47FE-800E-16A5446542D9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en-IE"/>
        </a:p>
      </dgm:t>
    </dgm:pt>
    <dgm:pt modelId="{2D2C1112-D9C6-4DA6-992F-FEDE74D62303}" type="pres">
      <dgm:prSet presAssocID="{648D77A6-CB8F-456E-A9E5-B8AB97436EC6}" presName="upArrow" presStyleLbl="node1" presStyleIdx="0" presStyleCnt="2"/>
      <dgm:spPr>
        <a:prstGeom prst="mathPlus">
          <a:avLst/>
        </a:prstGeom>
        <a:solidFill>
          <a:srgbClr val="CC00FF">
            <a:alpha val="89804"/>
          </a:srgbClr>
        </a:solidFill>
      </dgm:spPr>
      <dgm:t>
        <a:bodyPr/>
        <a:lstStyle/>
        <a:p>
          <a:endParaRPr lang="en-US"/>
        </a:p>
      </dgm:t>
    </dgm:pt>
    <dgm:pt modelId="{B05B59B6-C9D3-44EC-A7EB-EA00A5C7AE56}" type="pres">
      <dgm:prSet presAssocID="{648D77A6-CB8F-456E-A9E5-B8AB97436EC6}" presName="upArrowText" presStyleLbl="revTx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653FA7-9522-442B-8B73-42FCEBF0502D}" type="pres">
      <dgm:prSet presAssocID="{8F8F609B-9D34-4226-892D-E257F2387527}" presName="downArrow" presStyleLbl="node1" presStyleIdx="1" presStyleCnt="2"/>
      <dgm:spPr>
        <a:prstGeom prst="mathMinus">
          <a:avLst/>
        </a:prstGeom>
        <a:solidFill>
          <a:schemeClr val="tx2">
            <a:lumMod val="95000"/>
            <a:lumOff val="5000"/>
            <a:alpha val="49804"/>
          </a:schemeClr>
        </a:solidFill>
      </dgm:spPr>
      <dgm:t>
        <a:bodyPr/>
        <a:lstStyle/>
        <a:p>
          <a:endParaRPr lang="en-IE"/>
        </a:p>
      </dgm:t>
    </dgm:pt>
    <dgm:pt modelId="{2F8A05C5-9F32-497F-B16D-F7B385231FAC}" type="pres">
      <dgm:prSet presAssocID="{8F8F609B-9D34-4226-892D-E257F2387527}" presName="downArrowText" presStyleLbl="revTx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D441054-693C-4E65-A2A6-3053FD6A8CDB}" srcId="{648D77A6-CB8F-456E-A9E5-B8AB97436EC6}" destId="{84ECE978-6DD5-4821-B7FD-F2108ED065C7}" srcOrd="1" destOrd="0" parTransId="{00512B70-D825-4A70-8A62-CD68EA432678}" sibTransId="{8889A587-74CF-45E8-915F-7467DDCF3224}"/>
    <dgm:cxn modelId="{4A48F03F-57A7-471D-9F12-7A18033FF7D1}" srcId="{8E71C257-D475-47FE-800E-16A5446542D9}" destId="{C2D9729F-C07D-445E-874D-A15C3F2EDBCB}" srcOrd="2" destOrd="0" parTransId="{32089528-0D2C-42B7-83AC-D81284B15B10}" sibTransId="{E4199F8A-4B59-40F3-B424-323022474DAC}"/>
    <dgm:cxn modelId="{C395EE2B-A8BF-4978-AA85-269E7A58F67F}" type="presOf" srcId="{7B62B4CE-727C-48B9-8923-631000A9B8A7}" destId="{2F8A05C5-9F32-497F-B16D-F7B385231FAC}" srcOrd="0" destOrd="4" presId="urn:microsoft.com/office/officeart/2005/8/layout/arrow4"/>
    <dgm:cxn modelId="{ED5D899A-26A3-41E3-A312-B1F0B671010C}" type="presOf" srcId="{8E71C257-D475-47FE-800E-16A5446542D9}" destId="{72971E5E-21E6-46CB-A6E8-54902410B7B8}" srcOrd="0" destOrd="0" presId="urn:microsoft.com/office/officeart/2005/8/layout/arrow4"/>
    <dgm:cxn modelId="{9D65B45A-7154-4C1B-9572-BCE7E3C07E4D}" type="presOf" srcId="{8F8F609B-9D34-4226-892D-E257F2387527}" destId="{2F8A05C5-9F32-497F-B16D-F7B385231FAC}" srcOrd="0" destOrd="0" presId="urn:microsoft.com/office/officeart/2005/8/layout/arrow4"/>
    <dgm:cxn modelId="{E0DC0272-327F-4D5B-8D12-38A76FBB505C}" type="presOf" srcId="{7D822BAC-D8FD-45F1-B885-F3A1782BA7D4}" destId="{B05B59B6-C9D3-44EC-A7EB-EA00A5C7AE56}" srcOrd="0" destOrd="3" presId="urn:microsoft.com/office/officeart/2005/8/layout/arrow4"/>
    <dgm:cxn modelId="{DAF8EC0D-0EF8-48D2-AF9A-5B1E11115396}" srcId="{648D77A6-CB8F-456E-A9E5-B8AB97436EC6}" destId="{194A08D9-641C-467C-A5C7-7BBA90D024F4}" srcOrd="0" destOrd="0" parTransId="{92737023-04B0-4159-BDF7-FE3253682144}" sibTransId="{7CF53A93-B14F-442A-B2C0-E49288D3C4E5}"/>
    <dgm:cxn modelId="{D05CA18E-2CDD-4075-9C37-EEC47D7074A2}" srcId="{8F8F609B-9D34-4226-892D-E257F2387527}" destId="{EE0AEB52-93FA-421B-953F-03CCC5CDAD33}" srcOrd="2" destOrd="0" parTransId="{2825C2A9-CDDF-4216-B05B-5CCF59FF2C03}" sibTransId="{7321DDE5-D1DD-473B-A8FC-1C2868220070}"/>
    <dgm:cxn modelId="{C533A163-3AB6-4AB2-B95A-EDEA33E79CA0}" type="presOf" srcId="{EE0AEB52-93FA-421B-953F-03CCC5CDAD33}" destId="{2F8A05C5-9F32-497F-B16D-F7B385231FAC}" srcOrd="0" destOrd="3" presId="urn:microsoft.com/office/officeart/2005/8/layout/arrow4"/>
    <dgm:cxn modelId="{0C2E69F8-868D-463C-BEB2-59980BA5AA5B}" srcId="{8F8F609B-9D34-4226-892D-E257F2387527}" destId="{FEFC2086-8D14-4C55-A666-FD068F6FC395}" srcOrd="0" destOrd="0" parTransId="{67BE9BFD-1C54-47E4-A5B8-16D7AE72CCDB}" sibTransId="{CCAB47AC-7D82-4218-B0B8-0BB39155B52A}"/>
    <dgm:cxn modelId="{4BA40DC7-12A8-43BF-B9EA-96D44B8F699B}" type="presOf" srcId="{84ECE978-6DD5-4821-B7FD-F2108ED065C7}" destId="{B05B59B6-C9D3-44EC-A7EB-EA00A5C7AE56}" srcOrd="0" destOrd="2" presId="urn:microsoft.com/office/officeart/2005/8/layout/arrow4"/>
    <dgm:cxn modelId="{72EECF0E-7FF9-4A0E-989C-B3A3B89C7C85}" srcId="{8E71C257-D475-47FE-800E-16A5446542D9}" destId="{648D77A6-CB8F-456E-A9E5-B8AB97436EC6}" srcOrd="0" destOrd="0" parTransId="{2122411D-D76E-42A0-AA2D-94593081F8C7}" sibTransId="{3AB65AC1-BEE3-4DEB-80C3-078A66A18EEB}"/>
    <dgm:cxn modelId="{292BE8C1-8D41-4BF4-89B3-527F31003A7E}" srcId="{8F8F609B-9D34-4226-892D-E257F2387527}" destId="{21D0AEEC-E514-4EBB-9C15-DD15273B0093}" srcOrd="1" destOrd="0" parTransId="{A5E483B4-BA03-450D-B2AA-753E38AF8C4D}" sibTransId="{29E12115-6CCD-41D6-80B8-D8269C0ACE4C}"/>
    <dgm:cxn modelId="{5122F649-0E94-4AA0-AD00-BB0ABEEF9665}" srcId="{8F8F609B-9D34-4226-892D-E257F2387527}" destId="{7B62B4CE-727C-48B9-8923-631000A9B8A7}" srcOrd="3" destOrd="0" parTransId="{750C0062-CB69-4128-9C59-60C204C97C2D}" sibTransId="{4FA140A5-7E04-4488-9F6C-F4BD95BD492F}"/>
    <dgm:cxn modelId="{C54F672F-EFF1-4224-BFC7-D79B2D33D061}" type="presOf" srcId="{FEFC2086-8D14-4C55-A666-FD068F6FC395}" destId="{2F8A05C5-9F32-497F-B16D-F7B385231FAC}" srcOrd="0" destOrd="1" presId="urn:microsoft.com/office/officeart/2005/8/layout/arrow4"/>
    <dgm:cxn modelId="{BFFE6168-DAA2-48FA-A06A-56AC578E8EC4}" srcId="{8E71C257-D475-47FE-800E-16A5446542D9}" destId="{8F8F609B-9D34-4226-892D-E257F2387527}" srcOrd="1" destOrd="0" parTransId="{172DD13A-63A3-4FC2-A693-B2D08A1C61BA}" sibTransId="{14F5EE0A-FE83-4FED-BDEC-10035605BBC1}"/>
    <dgm:cxn modelId="{1A33734E-A97F-4C29-B5DC-9271C85CF4F9}" type="presOf" srcId="{194A08D9-641C-467C-A5C7-7BBA90D024F4}" destId="{B05B59B6-C9D3-44EC-A7EB-EA00A5C7AE56}" srcOrd="0" destOrd="1" presId="urn:microsoft.com/office/officeart/2005/8/layout/arrow4"/>
    <dgm:cxn modelId="{086FA313-8195-48AE-B47F-0DCEBEB727C8}" srcId="{648D77A6-CB8F-456E-A9E5-B8AB97436EC6}" destId="{7D822BAC-D8FD-45F1-B885-F3A1782BA7D4}" srcOrd="2" destOrd="0" parTransId="{E1314E26-3F85-425F-AB31-7907503282B8}" sibTransId="{51AF6879-07D3-43EB-8DE9-E67475FDAFD7}"/>
    <dgm:cxn modelId="{970D9365-C0C9-42EB-AC19-E44802C80800}" type="presOf" srcId="{21D0AEEC-E514-4EBB-9C15-DD15273B0093}" destId="{2F8A05C5-9F32-497F-B16D-F7B385231FAC}" srcOrd="0" destOrd="2" presId="urn:microsoft.com/office/officeart/2005/8/layout/arrow4"/>
    <dgm:cxn modelId="{41C66BA6-9985-4817-B7E6-E4F97A3C1D94}" type="presOf" srcId="{648D77A6-CB8F-456E-A9E5-B8AB97436EC6}" destId="{B05B59B6-C9D3-44EC-A7EB-EA00A5C7AE56}" srcOrd="0" destOrd="0" presId="urn:microsoft.com/office/officeart/2005/8/layout/arrow4"/>
    <dgm:cxn modelId="{6EF42098-96C0-4D1F-BDA3-76775B9E22AB}" type="presParOf" srcId="{72971E5E-21E6-46CB-A6E8-54902410B7B8}" destId="{2D2C1112-D9C6-4DA6-992F-FEDE74D62303}" srcOrd="0" destOrd="0" presId="urn:microsoft.com/office/officeart/2005/8/layout/arrow4"/>
    <dgm:cxn modelId="{2126C120-4371-490E-90F4-DD67990F1B07}" type="presParOf" srcId="{72971E5E-21E6-46CB-A6E8-54902410B7B8}" destId="{B05B59B6-C9D3-44EC-A7EB-EA00A5C7AE56}" srcOrd="1" destOrd="0" presId="urn:microsoft.com/office/officeart/2005/8/layout/arrow4"/>
    <dgm:cxn modelId="{AC7DD3BE-9B8B-42E5-ACDC-8780A402B67C}" type="presParOf" srcId="{72971E5E-21E6-46CB-A6E8-54902410B7B8}" destId="{29653FA7-9522-442B-8B73-42FCEBF0502D}" srcOrd="2" destOrd="0" presId="urn:microsoft.com/office/officeart/2005/8/layout/arrow4"/>
    <dgm:cxn modelId="{253FBCE6-2C97-4989-BDF1-03E7331F4C5C}" type="presParOf" srcId="{72971E5E-21E6-46CB-A6E8-54902410B7B8}" destId="{2F8A05C5-9F32-497F-B16D-F7B385231FAC}" srcOrd="3" destOrd="0" presId="urn:microsoft.com/office/officeart/2005/8/layout/arrow4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A0DA5A8-E8B0-4156-9FD4-4E28E41543E8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7EF05C5-E47A-40A0-B782-7455D2303CD1}">
      <dgm:prSet phldrT="[Text]" custT="1"/>
      <dgm:spPr>
        <a:noFill/>
        <a:ln w="19050">
          <a:solidFill>
            <a:srgbClr val="2D2D8A"/>
          </a:solidFill>
        </a:ln>
      </dgm:spPr>
      <dgm:t>
        <a:bodyPr/>
        <a:lstStyle/>
        <a:p>
          <a:r>
            <a:rPr lang="en-IE" sz="2000" b="1" dirty="0" smtClean="0">
              <a:solidFill>
                <a:srgbClr val="2D2D8A"/>
              </a:solidFill>
            </a:rPr>
            <a:t>Adverse emotional reactions</a:t>
          </a:r>
          <a:endParaRPr lang="en-US" sz="2000" b="1" dirty="0">
            <a:solidFill>
              <a:srgbClr val="2D2D8A"/>
            </a:solidFill>
          </a:endParaRPr>
        </a:p>
      </dgm:t>
    </dgm:pt>
    <dgm:pt modelId="{5C94BE7A-31A0-4C1A-AD6C-9820CFBE405A}" type="parTrans" cxnId="{696212AF-2B98-41EB-A5A5-9E03642E2463}">
      <dgm:prSet/>
      <dgm:spPr/>
      <dgm:t>
        <a:bodyPr/>
        <a:lstStyle/>
        <a:p>
          <a:endParaRPr lang="en-US"/>
        </a:p>
      </dgm:t>
    </dgm:pt>
    <dgm:pt modelId="{DE34051B-A2CC-4249-A8CC-CC1EA051641A}" type="sibTrans" cxnId="{696212AF-2B98-41EB-A5A5-9E03642E2463}">
      <dgm:prSet/>
      <dgm:spPr/>
      <dgm:t>
        <a:bodyPr/>
        <a:lstStyle/>
        <a:p>
          <a:endParaRPr lang="en-US"/>
        </a:p>
      </dgm:t>
    </dgm:pt>
    <dgm:pt modelId="{258FCAE3-E393-448D-A6C5-482128515F2D}">
      <dgm:prSet phldrT="[Text]" phldr="1"/>
      <dgm:spPr/>
      <dgm:t>
        <a:bodyPr/>
        <a:lstStyle/>
        <a:p>
          <a:endParaRPr lang="en-US" dirty="0"/>
        </a:p>
      </dgm:t>
    </dgm:pt>
    <dgm:pt modelId="{ED36816E-2B1D-4123-957F-FC73DF002485}" type="parTrans" cxnId="{CA72E859-9E3C-4DAE-BEB9-A653B6EE3A4E}">
      <dgm:prSet/>
      <dgm:spPr/>
      <dgm:t>
        <a:bodyPr/>
        <a:lstStyle/>
        <a:p>
          <a:endParaRPr lang="en-US"/>
        </a:p>
      </dgm:t>
    </dgm:pt>
    <dgm:pt modelId="{384AD4BF-0314-4626-87E9-48567352EDF2}" type="sibTrans" cxnId="{CA72E859-9E3C-4DAE-BEB9-A653B6EE3A4E}">
      <dgm:prSet/>
      <dgm:spPr/>
      <dgm:t>
        <a:bodyPr/>
        <a:lstStyle/>
        <a:p>
          <a:endParaRPr lang="en-US"/>
        </a:p>
      </dgm:t>
    </dgm:pt>
    <dgm:pt modelId="{B53C80CD-5479-4139-9B6B-3E833D6BB65D}">
      <dgm:prSet custT="1"/>
      <dgm:spPr>
        <a:solidFill>
          <a:schemeClr val="accent1">
            <a:lumMod val="90000"/>
          </a:schemeClr>
        </a:solidFill>
        <a:ln w="12700">
          <a:solidFill>
            <a:srgbClr val="400080"/>
          </a:solidFill>
        </a:ln>
      </dgm:spPr>
      <dgm:t>
        <a:bodyPr/>
        <a:lstStyle/>
        <a:p>
          <a:r>
            <a:rPr lang="en-IE" sz="1800" b="1" dirty="0" smtClean="0">
              <a:solidFill>
                <a:srgbClr val="2D2D8A"/>
              </a:solidFill>
            </a:rPr>
            <a:t>Awareness HPV is common among those sexually active</a:t>
          </a:r>
          <a:endParaRPr lang="en-US" sz="1800" b="1" dirty="0">
            <a:solidFill>
              <a:srgbClr val="2D2D8A"/>
            </a:solidFill>
          </a:endParaRPr>
        </a:p>
      </dgm:t>
    </dgm:pt>
    <dgm:pt modelId="{555DD59C-FAF3-4A30-A064-73B413389D49}" type="parTrans" cxnId="{01BD911C-2C72-4ED5-97C4-5A29996C524F}">
      <dgm:prSet/>
      <dgm:spPr>
        <a:ln>
          <a:solidFill>
            <a:srgbClr val="2A4D92"/>
          </a:solidFill>
        </a:ln>
      </dgm:spPr>
      <dgm:t>
        <a:bodyPr/>
        <a:lstStyle/>
        <a:p>
          <a:endParaRPr lang="en-US" dirty="0"/>
        </a:p>
      </dgm:t>
    </dgm:pt>
    <dgm:pt modelId="{4A6174F6-54EE-494E-BC5E-74A092B0EB71}" type="sibTrans" cxnId="{01BD911C-2C72-4ED5-97C4-5A29996C524F}">
      <dgm:prSet/>
      <dgm:spPr/>
      <dgm:t>
        <a:bodyPr/>
        <a:lstStyle/>
        <a:p>
          <a:endParaRPr lang="en-US"/>
        </a:p>
      </dgm:t>
    </dgm:pt>
    <dgm:pt modelId="{51E586FF-906C-4DAC-A22F-8E500F50F32D}">
      <dgm:prSet custT="1"/>
      <dgm:spPr>
        <a:solidFill>
          <a:schemeClr val="accent2">
            <a:lumMod val="20000"/>
            <a:lumOff val="80000"/>
          </a:schemeClr>
        </a:solidFill>
        <a:ln w="12700">
          <a:solidFill>
            <a:srgbClr val="400080"/>
          </a:solidFill>
        </a:ln>
      </dgm:spPr>
      <dgm:t>
        <a:bodyPr/>
        <a:lstStyle/>
        <a:p>
          <a:r>
            <a:rPr lang="en-IE" sz="1800" b="1" dirty="0" smtClean="0">
              <a:solidFill>
                <a:srgbClr val="2D2D8A"/>
              </a:solidFill>
            </a:rPr>
            <a:t>Awareness HPV is sexually transmitted</a:t>
          </a:r>
          <a:endParaRPr lang="en-US" sz="1800" b="1" dirty="0">
            <a:solidFill>
              <a:srgbClr val="2D2D8A"/>
            </a:solidFill>
          </a:endParaRPr>
        </a:p>
      </dgm:t>
    </dgm:pt>
    <dgm:pt modelId="{C6F2BBF3-9B42-4C5D-AFBD-7A97B116ED3D}" type="parTrans" cxnId="{E847396A-4CCC-4969-AC8D-21AE9BD77AB0}">
      <dgm:prSet/>
      <dgm:spPr>
        <a:ln>
          <a:solidFill>
            <a:srgbClr val="2A4D92"/>
          </a:solidFill>
        </a:ln>
      </dgm:spPr>
      <dgm:t>
        <a:bodyPr/>
        <a:lstStyle/>
        <a:p>
          <a:endParaRPr lang="en-US" dirty="0"/>
        </a:p>
      </dgm:t>
    </dgm:pt>
    <dgm:pt modelId="{BCE22430-85E5-44DA-96F4-5004E242E5D0}" type="sibTrans" cxnId="{E847396A-4CCC-4969-AC8D-21AE9BD77AB0}">
      <dgm:prSet/>
      <dgm:spPr/>
      <dgm:t>
        <a:bodyPr/>
        <a:lstStyle/>
        <a:p>
          <a:endParaRPr lang="en-US"/>
        </a:p>
      </dgm:t>
    </dgm:pt>
    <dgm:pt modelId="{31D1DDA6-05C4-4610-8284-3C55750F9E39}">
      <dgm:prSet custT="1"/>
      <dgm:spPr>
        <a:solidFill>
          <a:srgbClr val="87A4DD"/>
        </a:solidFill>
        <a:ln w="12700">
          <a:solidFill>
            <a:srgbClr val="400080"/>
          </a:solidFill>
        </a:ln>
      </dgm:spPr>
      <dgm:t>
        <a:bodyPr/>
        <a:lstStyle/>
        <a:p>
          <a:r>
            <a:rPr lang="en-GB" sz="1800" b="1" dirty="0" smtClean="0">
              <a:solidFill>
                <a:srgbClr val="2D2D8A"/>
              </a:solidFill>
            </a:rPr>
            <a:t>Low level of HPV knowledge</a:t>
          </a:r>
          <a:endParaRPr lang="en-US" sz="1800" b="1" dirty="0">
            <a:solidFill>
              <a:srgbClr val="2D2D8A"/>
            </a:solidFill>
          </a:endParaRPr>
        </a:p>
      </dgm:t>
    </dgm:pt>
    <dgm:pt modelId="{760663EE-DB07-44CB-97B1-273930C8B8EF}" type="sibTrans" cxnId="{5A8024A8-087A-4018-A1F0-31BB454F8695}">
      <dgm:prSet/>
      <dgm:spPr/>
      <dgm:t>
        <a:bodyPr/>
        <a:lstStyle/>
        <a:p>
          <a:endParaRPr lang="en-US"/>
        </a:p>
      </dgm:t>
    </dgm:pt>
    <dgm:pt modelId="{B548CA41-868C-4317-B526-CC0BF1F5E6BF}" type="parTrans" cxnId="{5A8024A8-087A-4018-A1F0-31BB454F8695}">
      <dgm:prSet/>
      <dgm:spPr>
        <a:ln>
          <a:solidFill>
            <a:srgbClr val="2A4D92"/>
          </a:solidFill>
        </a:ln>
      </dgm:spPr>
      <dgm:t>
        <a:bodyPr/>
        <a:lstStyle/>
        <a:p>
          <a:endParaRPr lang="en-US" dirty="0"/>
        </a:p>
      </dgm:t>
    </dgm:pt>
    <dgm:pt modelId="{39ECF182-85AF-48C8-9BE1-87E703686903}">
      <dgm:prSet custT="1"/>
      <dgm:spPr>
        <a:solidFill>
          <a:srgbClr val="79E9FF"/>
        </a:solidFill>
        <a:ln w="12700">
          <a:solidFill>
            <a:srgbClr val="400080"/>
          </a:solidFill>
        </a:ln>
      </dgm:spPr>
      <dgm:t>
        <a:bodyPr/>
        <a:lstStyle/>
        <a:p>
          <a:r>
            <a:rPr lang="en-IE" sz="1800" b="1" dirty="0" smtClean="0">
              <a:solidFill>
                <a:srgbClr val="2D2D8A"/>
              </a:solidFill>
            </a:rPr>
            <a:t>Low HPV information needs</a:t>
          </a:r>
          <a:endParaRPr lang="en-US" sz="1800" b="1" dirty="0">
            <a:solidFill>
              <a:srgbClr val="2D2D8A"/>
            </a:solidFill>
          </a:endParaRPr>
        </a:p>
      </dgm:t>
    </dgm:pt>
    <dgm:pt modelId="{E33B7A90-64DA-41AC-9C6A-D6FD229DAADD}" type="parTrans" cxnId="{304BB2F9-7E22-4C51-B8B5-3E2FEE66BDD9}">
      <dgm:prSet/>
      <dgm:spPr>
        <a:ln>
          <a:solidFill>
            <a:srgbClr val="2A4D92"/>
          </a:solidFill>
        </a:ln>
      </dgm:spPr>
      <dgm:t>
        <a:bodyPr/>
        <a:lstStyle/>
        <a:p>
          <a:endParaRPr lang="en-US" dirty="0"/>
        </a:p>
      </dgm:t>
    </dgm:pt>
    <dgm:pt modelId="{20A69411-A0C1-4106-AF4F-992921C90E1E}" type="sibTrans" cxnId="{304BB2F9-7E22-4C51-B8B5-3E2FEE66BDD9}">
      <dgm:prSet/>
      <dgm:spPr/>
      <dgm:t>
        <a:bodyPr/>
        <a:lstStyle/>
        <a:p>
          <a:endParaRPr lang="en-US"/>
        </a:p>
      </dgm:t>
    </dgm:pt>
    <dgm:pt modelId="{76BC56AD-BDD9-447A-8A56-4533D476B529}">
      <dgm:prSet custT="1"/>
      <dgm:spPr>
        <a:solidFill>
          <a:srgbClr val="D2DDF2"/>
        </a:solidFill>
        <a:ln w="12700">
          <a:solidFill>
            <a:srgbClr val="400080"/>
          </a:solidFill>
        </a:ln>
      </dgm:spPr>
      <dgm:t>
        <a:bodyPr/>
        <a:lstStyle/>
        <a:p>
          <a:r>
            <a:rPr lang="en-IE" sz="1800" b="1" dirty="0" smtClean="0">
              <a:solidFill>
                <a:srgbClr val="2D2D8A"/>
              </a:solidFill>
            </a:rPr>
            <a:t>High concern over abnormal smear result or CIN</a:t>
          </a:r>
          <a:endParaRPr lang="en-US" sz="1800" b="1" dirty="0">
            <a:solidFill>
              <a:srgbClr val="2D2D8A"/>
            </a:solidFill>
          </a:endParaRPr>
        </a:p>
      </dgm:t>
    </dgm:pt>
    <dgm:pt modelId="{8923A08A-794B-402F-A1E3-4AEC5ADCF0AA}" type="parTrans" cxnId="{B9A719AD-E3C0-4699-9C6B-D967129873C6}">
      <dgm:prSet/>
      <dgm:spPr>
        <a:ln>
          <a:solidFill>
            <a:srgbClr val="2A4D92"/>
          </a:solidFill>
        </a:ln>
      </dgm:spPr>
      <dgm:t>
        <a:bodyPr/>
        <a:lstStyle/>
        <a:p>
          <a:endParaRPr lang="en-US" dirty="0"/>
        </a:p>
      </dgm:t>
    </dgm:pt>
    <dgm:pt modelId="{9C4D8943-3FD5-4E5A-AA32-8DE97901D09F}" type="sibTrans" cxnId="{B9A719AD-E3C0-4699-9C6B-D967129873C6}">
      <dgm:prSet/>
      <dgm:spPr/>
      <dgm:t>
        <a:bodyPr/>
        <a:lstStyle/>
        <a:p>
          <a:endParaRPr lang="en-US"/>
        </a:p>
      </dgm:t>
    </dgm:pt>
    <dgm:pt modelId="{2A30A1B6-43D3-4246-AFDB-8F88A6F8DC48}">
      <dgm:prSet custScaleX="186994" custRadScaleRad="96973" custRadScaleInc="752"/>
      <dgm:spPr>
        <a:solidFill>
          <a:srgbClr val="87A4DD"/>
        </a:solidFill>
        <a:ln w="12700">
          <a:solidFill>
            <a:srgbClr val="400080"/>
          </a:solidFill>
        </a:ln>
      </dgm:spPr>
      <dgm:t>
        <a:bodyPr/>
        <a:lstStyle/>
        <a:p>
          <a:endParaRPr lang="en-US" dirty="0"/>
        </a:p>
      </dgm:t>
    </dgm:pt>
    <dgm:pt modelId="{22646439-96F6-4AE9-A77A-EDD4EFFB5578}" type="parTrans" cxnId="{FC04BF5D-7273-4512-AC4B-AC80FC18DBD1}">
      <dgm:prSet/>
      <dgm:spPr/>
      <dgm:t>
        <a:bodyPr/>
        <a:lstStyle/>
        <a:p>
          <a:endParaRPr lang="en-US"/>
        </a:p>
      </dgm:t>
    </dgm:pt>
    <dgm:pt modelId="{1931E629-EB42-4FA9-AE2A-942AAA955F15}" type="sibTrans" cxnId="{FC04BF5D-7273-4512-AC4B-AC80FC18DBD1}">
      <dgm:prSet/>
      <dgm:spPr/>
      <dgm:t>
        <a:bodyPr/>
        <a:lstStyle/>
        <a:p>
          <a:endParaRPr lang="en-US"/>
        </a:p>
      </dgm:t>
    </dgm:pt>
    <dgm:pt modelId="{AAC42682-8F1E-4D39-A14C-85182BD60B9C}" type="pres">
      <dgm:prSet presAssocID="{7A0DA5A8-E8B0-4156-9FD4-4E28E41543E8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80EF955-CE58-4C40-A856-CA4FA66CA6C2}" type="pres">
      <dgm:prSet presAssocID="{B7EF05C5-E47A-40A0-B782-7455D2303CD1}" presName="centerShape" presStyleLbl="node0" presStyleIdx="0" presStyleCnt="1" custScaleX="183478"/>
      <dgm:spPr/>
      <dgm:t>
        <a:bodyPr/>
        <a:lstStyle/>
        <a:p>
          <a:endParaRPr lang="en-US"/>
        </a:p>
      </dgm:t>
    </dgm:pt>
    <dgm:pt modelId="{DAE4ECCD-8FAE-49C7-A0D2-ED39ACBD9950}" type="pres">
      <dgm:prSet presAssocID="{B548CA41-868C-4317-B526-CC0BF1F5E6BF}" presName="Name9" presStyleLbl="parChTrans1D2" presStyleIdx="0" presStyleCnt="5"/>
      <dgm:spPr/>
      <dgm:t>
        <a:bodyPr/>
        <a:lstStyle/>
        <a:p>
          <a:endParaRPr lang="en-US"/>
        </a:p>
      </dgm:t>
    </dgm:pt>
    <dgm:pt modelId="{D80005A9-B2FF-403C-8B21-2AC4451D5665}" type="pres">
      <dgm:prSet presAssocID="{B548CA41-868C-4317-B526-CC0BF1F5E6BF}" presName="connTx" presStyleLbl="parChTrans1D2" presStyleIdx="0" presStyleCnt="5"/>
      <dgm:spPr/>
      <dgm:t>
        <a:bodyPr/>
        <a:lstStyle/>
        <a:p>
          <a:endParaRPr lang="en-US"/>
        </a:p>
      </dgm:t>
    </dgm:pt>
    <dgm:pt modelId="{6BC62E02-3746-4D7F-AF59-8582D3E76718}" type="pres">
      <dgm:prSet presAssocID="{31D1DDA6-05C4-4610-8284-3C55750F9E39}" presName="node" presStyleLbl="node1" presStyleIdx="0" presStyleCnt="5" custScaleX="186994" custRadScaleRad="96973" custRadScaleInc="75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A737CB-DD30-4F89-94C8-568C8F48597E}" type="pres">
      <dgm:prSet presAssocID="{C6F2BBF3-9B42-4C5D-AFBD-7A97B116ED3D}" presName="Name9" presStyleLbl="parChTrans1D2" presStyleIdx="1" presStyleCnt="5"/>
      <dgm:spPr/>
      <dgm:t>
        <a:bodyPr/>
        <a:lstStyle/>
        <a:p>
          <a:endParaRPr lang="en-US"/>
        </a:p>
      </dgm:t>
    </dgm:pt>
    <dgm:pt modelId="{4CAFB3A9-0B82-4A64-A2D7-D688D2B7553B}" type="pres">
      <dgm:prSet presAssocID="{C6F2BBF3-9B42-4C5D-AFBD-7A97B116ED3D}" presName="connTx" presStyleLbl="parChTrans1D2" presStyleIdx="1" presStyleCnt="5"/>
      <dgm:spPr/>
      <dgm:t>
        <a:bodyPr/>
        <a:lstStyle/>
        <a:p>
          <a:endParaRPr lang="en-US"/>
        </a:p>
      </dgm:t>
    </dgm:pt>
    <dgm:pt modelId="{F1E753E8-A4E4-4064-BA0D-5E15525383AE}" type="pres">
      <dgm:prSet presAssocID="{51E586FF-906C-4DAC-A22F-8E500F50F32D}" presName="node" presStyleLbl="node1" presStyleIdx="1" presStyleCnt="5" custScaleX="193792" custRadScaleRad="179318" custRadScaleInc="1320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9C1C88-506F-4373-AE98-4B9780685D94}" type="pres">
      <dgm:prSet presAssocID="{555DD59C-FAF3-4A30-A064-73B413389D49}" presName="Name9" presStyleLbl="parChTrans1D2" presStyleIdx="2" presStyleCnt="5"/>
      <dgm:spPr/>
      <dgm:t>
        <a:bodyPr/>
        <a:lstStyle/>
        <a:p>
          <a:endParaRPr lang="en-US"/>
        </a:p>
      </dgm:t>
    </dgm:pt>
    <dgm:pt modelId="{C68A2746-F4D7-43C8-8A2A-8AD1681198AB}" type="pres">
      <dgm:prSet presAssocID="{555DD59C-FAF3-4A30-A064-73B413389D49}" presName="connTx" presStyleLbl="parChTrans1D2" presStyleIdx="2" presStyleCnt="5"/>
      <dgm:spPr/>
      <dgm:t>
        <a:bodyPr/>
        <a:lstStyle/>
        <a:p>
          <a:endParaRPr lang="en-US"/>
        </a:p>
      </dgm:t>
    </dgm:pt>
    <dgm:pt modelId="{8FAAAD9E-8CC3-4287-BE89-ADD834658ECC}" type="pres">
      <dgm:prSet presAssocID="{B53C80CD-5479-4139-9B6B-3E833D6BB65D}" presName="node" presStyleLbl="node1" presStyleIdx="2" presStyleCnt="5" custScaleX="192166" custRadScaleRad="139928" custRadScaleInc="-604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D38E5C-D60C-4DD6-A71B-9A9F48866875}" type="pres">
      <dgm:prSet presAssocID="{E33B7A90-64DA-41AC-9C6A-D6FD229DAADD}" presName="Name9" presStyleLbl="parChTrans1D2" presStyleIdx="3" presStyleCnt="5"/>
      <dgm:spPr/>
      <dgm:t>
        <a:bodyPr/>
        <a:lstStyle/>
        <a:p>
          <a:endParaRPr lang="en-US"/>
        </a:p>
      </dgm:t>
    </dgm:pt>
    <dgm:pt modelId="{80DE59F8-4999-44B7-80CE-5E97E15D5A9C}" type="pres">
      <dgm:prSet presAssocID="{E33B7A90-64DA-41AC-9C6A-D6FD229DAADD}" presName="connTx" presStyleLbl="parChTrans1D2" presStyleIdx="3" presStyleCnt="5"/>
      <dgm:spPr/>
      <dgm:t>
        <a:bodyPr/>
        <a:lstStyle/>
        <a:p>
          <a:endParaRPr lang="en-US"/>
        </a:p>
      </dgm:t>
    </dgm:pt>
    <dgm:pt modelId="{FDB2E2EB-5FDE-415F-8C80-32979393AD5B}" type="pres">
      <dgm:prSet presAssocID="{39ECF182-85AF-48C8-9BE1-87E703686903}" presName="node" presStyleLbl="node1" presStyleIdx="3" presStyleCnt="5" custScaleX="203415" custRadScaleRad="135573" custRadScaleInc="5716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954DC2-2C98-4F2E-ACC4-4F84CF9F2F51}" type="pres">
      <dgm:prSet presAssocID="{8923A08A-794B-402F-A1E3-4AEC5ADCF0AA}" presName="Name9" presStyleLbl="parChTrans1D2" presStyleIdx="4" presStyleCnt="5"/>
      <dgm:spPr/>
      <dgm:t>
        <a:bodyPr/>
        <a:lstStyle/>
        <a:p>
          <a:endParaRPr lang="en-US"/>
        </a:p>
      </dgm:t>
    </dgm:pt>
    <dgm:pt modelId="{1372DFD4-B247-4808-80BE-DACB8720E013}" type="pres">
      <dgm:prSet presAssocID="{8923A08A-794B-402F-A1E3-4AEC5ADCF0AA}" presName="connTx" presStyleLbl="parChTrans1D2" presStyleIdx="4" presStyleCnt="5"/>
      <dgm:spPr/>
      <dgm:t>
        <a:bodyPr/>
        <a:lstStyle/>
        <a:p>
          <a:endParaRPr lang="en-US"/>
        </a:p>
      </dgm:t>
    </dgm:pt>
    <dgm:pt modelId="{35FD38FC-C246-4FA8-9973-DC104354319F}" type="pres">
      <dgm:prSet presAssocID="{76BC56AD-BDD9-447A-8A56-4533D476B529}" presName="node" presStyleLbl="node1" presStyleIdx="4" presStyleCnt="5" custScaleX="191109" custRadScaleRad="166906" custRadScaleInc="552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ED97C11-01BA-4300-BE83-ADFA4BBFAE7F}" type="presOf" srcId="{C6F2BBF3-9B42-4C5D-AFBD-7A97B116ED3D}" destId="{98A737CB-DD30-4F89-94C8-568C8F48597E}" srcOrd="0" destOrd="0" presId="urn:microsoft.com/office/officeart/2005/8/layout/radial1"/>
    <dgm:cxn modelId="{4E276BDE-0A6E-4CD4-9394-6296D6D7CB77}" type="presOf" srcId="{31D1DDA6-05C4-4610-8284-3C55750F9E39}" destId="{6BC62E02-3746-4D7F-AF59-8582D3E76718}" srcOrd="0" destOrd="0" presId="urn:microsoft.com/office/officeart/2005/8/layout/radial1"/>
    <dgm:cxn modelId="{C8D3DE5D-AE09-4222-8AA5-40D78AD9A1B0}" type="presOf" srcId="{C6F2BBF3-9B42-4C5D-AFBD-7A97B116ED3D}" destId="{4CAFB3A9-0B82-4A64-A2D7-D688D2B7553B}" srcOrd="1" destOrd="0" presId="urn:microsoft.com/office/officeart/2005/8/layout/radial1"/>
    <dgm:cxn modelId="{304BB2F9-7E22-4C51-B8B5-3E2FEE66BDD9}" srcId="{B7EF05C5-E47A-40A0-B782-7455D2303CD1}" destId="{39ECF182-85AF-48C8-9BE1-87E703686903}" srcOrd="3" destOrd="0" parTransId="{E33B7A90-64DA-41AC-9C6A-D6FD229DAADD}" sibTransId="{20A69411-A0C1-4106-AF4F-992921C90E1E}"/>
    <dgm:cxn modelId="{E847396A-4CCC-4969-AC8D-21AE9BD77AB0}" srcId="{B7EF05C5-E47A-40A0-B782-7455D2303CD1}" destId="{51E586FF-906C-4DAC-A22F-8E500F50F32D}" srcOrd="1" destOrd="0" parTransId="{C6F2BBF3-9B42-4C5D-AFBD-7A97B116ED3D}" sibTransId="{BCE22430-85E5-44DA-96F4-5004E242E5D0}"/>
    <dgm:cxn modelId="{5A8024A8-087A-4018-A1F0-31BB454F8695}" srcId="{B7EF05C5-E47A-40A0-B782-7455D2303CD1}" destId="{31D1DDA6-05C4-4610-8284-3C55750F9E39}" srcOrd="0" destOrd="0" parTransId="{B548CA41-868C-4317-B526-CC0BF1F5E6BF}" sibTransId="{760663EE-DB07-44CB-97B1-273930C8B8EF}"/>
    <dgm:cxn modelId="{1C0C5E56-AD7D-4752-9FB7-67645DBAD5B1}" type="presOf" srcId="{B7EF05C5-E47A-40A0-B782-7455D2303CD1}" destId="{180EF955-CE58-4C40-A856-CA4FA66CA6C2}" srcOrd="0" destOrd="0" presId="urn:microsoft.com/office/officeart/2005/8/layout/radial1"/>
    <dgm:cxn modelId="{D7B7030B-0A82-42EE-B186-307DB136C35A}" type="presOf" srcId="{76BC56AD-BDD9-447A-8A56-4533D476B529}" destId="{35FD38FC-C246-4FA8-9973-DC104354319F}" srcOrd="0" destOrd="0" presId="urn:microsoft.com/office/officeart/2005/8/layout/radial1"/>
    <dgm:cxn modelId="{6AB71110-ED7E-424C-8253-A5712CB3F115}" type="presOf" srcId="{555DD59C-FAF3-4A30-A064-73B413389D49}" destId="{8A9C1C88-506F-4373-AE98-4B9780685D94}" srcOrd="0" destOrd="0" presId="urn:microsoft.com/office/officeart/2005/8/layout/radial1"/>
    <dgm:cxn modelId="{01BD911C-2C72-4ED5-97C4-5A29996C524F}" srcId="{B7EF05C5-E47A-40A0-B782-7455D2303CD1}" destId="{B53C80CD-5479-4139-9B6B-3E833D6BB65D}" srcOrd="2" destOrd="0" parTransId="{555DD59C-FAF3-4A30-A064-73B413389D49}" sibTransId="{4A6174F6-54EE-494E-BC5E-74A092B0EB71}"/>
    <dgm:cxn modelId="{6A61A585-66E5-4F8B-99E9-E8F027537A4D}" type="presOf" srcId="{B53C80CD-5479-4139-9B6B-3E833D6BB65D}" destId="{8FAAAD9E-8CC3-4287-BE89-ADD834658ECC}" srcOrd="0" destOrd="0" presId="urn:microsoft.com/office/officeart/2005/8/layout/radial1"/>
    <dgm:cxn modelId="{BE5D9181-24A3-4A3F-9797-2B65F1505FC4}" type="presOf" srcId="{7A0DA5A8-E8B0-4156-9FD4-4E28E41543E8}" destId="{AAC42682-8F1E-4D39-A14C-85182BD60B9C}" srcOrd="0" destOrd="0" presId="urn:microsoft.com/office/officeart/2005/8/layout/radial1"/>
    <dgm:cxn modelId="{635F2180-D972-4A8B-AE7D-A7414A83FB9A}" type="presOf" srcId="{555DD59C-FAF3-4A30-A064-73B413389D49}" destId="{C68A2746-F4D7-43C8-8A2A-8AD1681198AB}" srcOrd="1" destOrd="0" presId="urn:microsoft.com/office/officeart/2005/8/layout/radial1"/>
    <dgm:cxn modelId="{53848D24-41F5-4E56-8CA8-56622B7BE2B7}" type="presOf" srcId="{8923A08A-794B-402F-A1E3-4AEC5ADCF0AA}" destId="{1372DFD4-B247-4808-80BE-DACB8720E013}" srcOrd="1" destOrd="0" presId="urn:microsoft.com/office/officeart/2005/8/layout/radial1"/>
    <dgm:cxn modelId="{CA72E859-9E3C-4DAE-BEB9-A653B6EE3A4E}" srcId="{7A0DA5A8-E8B0-4156-9FD4-4E28E41543E8}" destId="{258FCAE3-E393-448D-A6C5-482128515F2D}" srcOrd="1" destOrd="0" parTransId="{ED36816E-2B1D-4123-957F-FC73DF002485}" sibTransId="{384AD4BF-0314-4626-87E9-48567352EDF2}"/>
    <dgm:cxn modelId="{696212AF-2B98-41EB-A5A5-9E03642E2463}" srcId="{7A0DA5A8-E8B0-4156-9FD4-4E28E41543E8}" destId="{B7EF05C5-E47A-40A0-B782-7455D2303CD1}" srcOrd="0" destOrd="0" parTransId="{5C94BE7A-31A0-4C1A-AD6C-9820CFBE405A}" sibTransId="{DE34051B-A2CC-4249-A8CC-CC1EA051641A}"/>
    <dgm:cxn modelId="{1670F2A1-D9F6-422D-9960-EA93F1B50897}" type="presOf" srcId="{B548CA41-868C-4317-B526-CC0BF1F5E6BF}" destId="{D80005A9-B2FF-403C-8B21-2AC4451D5665}" srcOrd="1" destOrd="0" presId="urn:microsoft.com/office/officeart/2005/8/layout/radial1"/>
    <dgm:cxn modelId="{B54BF3A0-240F-4B5D-859A-AF8232B371BA}" type="presOf" srcId="{E33B7A90-64DA-41AC-9C6A-D6FD229DAADD}" destId="{45D38E5C-D60C-4DD6-A71B-9A9F48866875}" srcOrd="0" destOrd="0" presId="urn:microsoft.com/office/officeart/2005/8/layout/radial1"/>
    <dgm:cxn modelId="{B82A1443-311E-46AC-9BBC-9BDB4D6A4A3A}" type="presOf" srcId="{51E586FF-906C-4DAC-A22F-8E500F50F32D}" destId="{F1E753E8-A4E4-4064-BA0D-5E15525383AE}" srcOrd="0" destOrd="0" presId="urn:microsoft.com/office/officeart/2005/8/layout/radial1"/>
    <dgm:cxn modelId="{B9A719AD-E3C0-4699-9C6B-D967129873C6}" srcId="{B7EF05C5-E47A-40A0-B782-7455D2303CD1}" destId="{76BC56AD-BDD9-447A-8A56-4533D476B529}" srcOrd="4" destOrd="0" parTransId="{8923A08A-794B-402F-A1E3-4AEC5ADCF0AA}" sibTransId="{9C4D8943-3FD5-4E5A-AA32-8DE97901D09F}"/>
    <dgm:cxn modelId="{8DBA919B-F446-47A2-8A50-0D0CEBD57F61}" type="presOf" srcId="{8923A08A-794B-402F-A1E3-4AEC5ADCF0AA}" destId="{08954DC2-2C98-4F2E-ACC4-4F84CF9F2F51}" srcOrd="0" destOrd="0" presId="urn:microsoft.com/office/officeart/2005/8/layout/radial1"/>
    <dgm:cxn modelId="{44D85146-054D-489F-8FFC-15D7BFDCE3F7}" type="presOf" srcId="{E33B7A90-64DA-41AC-9C6A-D6FD229DAADD}" destId="{80DE59F8-4999-44B7-80CE-5E97E15D5A9C}" srcOrd="1" destOrd="0" presId="urn:microsoft.com/office/officeart/2005/8/layout/radial1"/>
    <dgm:cxn modelId="{6EB3D9E1-F4C6-4867-9AD2-0DCD45D66181}" type="presOf" srcId="{B548CA41-868C-4317-B526-CC0BF1F5E6BF}" destId="{DAE4ECCD-8FAE-49C7-A0D2-ED39ACBD9950}" srcOrd="0" destOrd="0" presId="urn:microsoft.com/office/officeart/2005/8/layout/radial1"/>
    <dgm:cxn modelId="{9CE9C6B8-922C-495B-9A43-5D08C5DB0E0B}" type="presOf" srcId="{39ECF182-85AF-48C8-9BE1-87E703686903}" destId="{FDB2E2EB-5FDE-415F-8C80-32979393AD5B}" srcOrd="0" destOrd="0" presId="urn:microsoft.com/office/officeart/2005/8/layout/radial1"/>
    <dgm:cxn modelId="{FC04BF5D-7273-4512-AC4B-AC80FC18DBD1}" srcId="{7A0DA5A8-E8B0-4156-9FD4-4E28E41543E8}" destId="{2A30A1B6-43D3-4246-AFDB-8F88A6F8DC48}" srcOrd="2" destOrd="0" parTransId="{22646439-96F6-4AE9-A77A-EDD4EFFB5578}" sibTransId="{1931E629-EB42-4FA9-AE2A-942AAA955F15}"/>
    <dgm:cxn modelId="{F381C018-0EE9-4189-A798-B597777AE78B}" type="presParOf" srcId="{AAC42682-8F1E-4D39-A14C-85182BD60B9C}" destId="{180EF955-CE58-4C40-A856-CA4FA66CA6C2}" srcOrd="0" destOrd="0" presId="urn:microsoft.com/office/officeart/2005/8/layout/radial1"/>
    <dgm:cxn modelId="{A2B0D285-314B-4C53-B8F7-5851EEC28824}" type="presParOf" srcId="{AAC42682-8F1E-4D39-A14C-85182BD60B9C}" destId="{DAE4ECCD-8FAE-49C7-A0D2-ED39ACBD9950}" srcOrd="1" destOrd="0" presId="urn:microsoft.com/office/officeart/2005/8/layout/radial1"/>
    <dgm:cxn modelId="{0A7D4BC3-EB4B-4219-AEE3-85B6DD4E47FB}" type="presParOf" srcId="{DAE4ECCD-8FAE-49C7-A0D2-ED39ACBD9950}" destId="{D80005A9-B2FF-403C-8B21-2AC4451D5665}" srcOrd="0" destOrd="0" presId="urn:microsoft.com/office/officeart/2005/8/layout/radial1"/>
    <dgm:cxn modelId="{E0084934-5FBE-485C-8DB1-C2C263DBFA5C}" type="presParOf" srcId="{AAC42682-8F1E-4D39-A14C-85182BD60B9C}" destId="{6BC62E02-3746-4D7F-AF59-8582D3E76718}" srcOrd="2" destOrd="0" presId="urn:microsoft.com/office/officeart/2005/8/layout/radial1"/>
    <dgm:cxn modelId="{99871C0A-9837-41DE-8443-D0E5E085BF35}" type="presParOf" srcId="{AAC42682-8F1E-4D39-A14C-85182BD60B9C}" destId="{98A737CB-DD30-4F89-94C8-568C8F48597E}" srcOrd="3" destOrd="0" presId="urn:microsoft.com/office/officeart/2005/8/layout/radial1"/>
    <dgm:cxn modelId="{D71427DF-57B3-43D9-A907-BE52FCD0C5C0}" type="presParOf" srcId="{98A737CB-DD30-4F89-94C8-568C8F48597E}" destId="{4CAFB3A9-0B82-4A64-A2D7-D688D2B7553B}" srcOrd="0" destOrd="0" presId="urn:microsoft.com/office/officeart/2005/8/layout/radial1"/>
    <dgm:cxn modelId="{F8D5EEEA-8BF7-40E7-A537-D6AB9611CF08}" type="presParOf" srcId="{AAC42682-8F1E-4D39-A14C-85182BD60B9C}" destId="{F1E753E8-A4E4-4064-BA0D-5E15525383AE}" srcOrd="4" destOrd="0" presId="urn:microsoft.com/office/officeart/2005/8/layout/radial1"/>
    <dgm:cxn modelId="{C818C421-BE87-41A5-9DDC-3DBC87B892B3}" type="presParOf" srcId="{AAC42682-8F1E-4D39-A14C-85182BD60B9C}" destId="{8A9C1C88-506F-4373-AE98-4B9780685D94}" srcOrd="5" destOrd="0" presId="urn:microsoft.com/office/officeart/2005/8/layout/radial1"/>
    <dgm:cxn modelId="{8102ADDF-506A-495D-93D5-6B71D50F2EC8}" type="presParOf" srcId="{8A9C1C88-506F-4373-AE98-4B9780685D94}" destId="{C68A2746-F4D7-43C8-8A2A-8AD1681198AB}" srcOrd="0" destOrd="0" presId="urn:microsoft.com/office/officeart/2005/8/layout/radial1"/>
    <dgm:cxn modelId="{2D5D6474-D856-4F2E-9958-020170F2352D}" type="presParOf" srcId="{AAC42682-8F1E-4D39-A14C-85182BD60B9C}" destId="{8FAAAD9E-8CC3-4287-BE89-ADD834658ECC}" srcOrd="6" destOrd="0" presId="urn:microsoft.com/office/officeart/2005/8/layout/radial1"/>
    <dgm:cxn modelId="{27446CFB-754E-40DE-8780-634A9E74F0BF}" type="presParOf" srcId="{AAC42682-8F1E-4D39-A14C-85182BD60B9C}" destId="{45D38E5C-D60C-4DD6-A71B-9A9F48866875}" srcOrd="7" destOrd="0" presId="urn:microsoft.com/office/officeart/2005/8/layout/radial1"/>
    <dgm:cxn modelId="{C7FFC754-B3E1-4A04-9997-81EE3A118123}" type="presParOf" srcId="{45D38E5C-D60C-4DD6-A71B-9A9F48866875}" destId="{80DE59F8-4999-44B7-80CE-5E97E15D5A9C}" srcOrd="0" destOrd="0" presId="urn:microsoft.com/office/officeart/2005/8/layout/radial1"/>
    <dgm:cxn modelId="{AA38F973-4648-4F89-BC6F-5332D7E8A8C5}" type="presParOf" srcId="{AAC42682-8F1E-4D39-A14C-85182BD60B9C}" destId="{FDB2E2EB-5FDE-415F-8C80-32979393AD5B}" srcOrd="8" destOrd="0" presId="urn:microsoft.com/office/officeart/2005/8/layout/radial1"/>
    <dgm:cxn modelId="{4880B306-D735-406E-848C-4FE53A5FFA34}" type="presParOf" srcId="{AAC42682-8F1E-4D39-A14C-85182BD60B9C}" destId="{08954DC2-2C98-4F2E-ACC4-4F84CF9F2F51}" srcOrd="9" destOrd="0" presId="urn:microsoft.com/office/officeart/2005/8/layout/radial1"/>
    <dgm:cxn modelId="{16BDB566-4DD6-43FE-8459-902E1BB377D2}" type="presParOf" srcId="{08954DC2-2C98-4F2E-ACC4-4F84CF9F2F51}" destId="{1372DFD4-B247-4808-80BE-DACB8720E013}" srcOrd="0" destOrd="0" presId="urn:microsoft.com/office/officeart/2005/8/layout/radial1"/>
    <dgm:cxn modelId="{A9351061-FC3B-4F6A-8B43-444F7F31DB70}" type="presParOf" srcId="{AAC42682-8F1E-4D39-A14C-85182BD60B9C}" destId="{35FD38FC-C246-4FA8-9973-DC104354319F}" srcOrd="1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A0DA5A8-E8B0-4156-9FD4-4E28E41543E8}" type="doc">
      <dgm:prSet loTypeId="urn:microsoft.com/office/officeart/2005/8/layout/radial1" loCatId="cycle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B7EF05C5-E47A-40A0-B782-7455D2303CD1}">
      <dgm:prSet phldrT="[Text]" custT="1"/>
      <dgm:spPr>
        <a:noFill/>
        <a:ln>
          <a:solidFill>
            <a:srgbClr val="2D2D8A"/>
          </a:solidFill>
        </a:ln>
      </dgm:spPr>
      <dgm:t>
        <a:bodyPr/>
        <a:lstStyle/>
        <a:p>
          <a:pPr>
            <a:spcAft>
              <a:spcPts val="0"/>
            </a:spcAft>
          </a:pPr>
          <a:r>
            <a:rPr lang="en-GB" sz="2000" b="1" dirty="0" smtClean="0">
              <a:solidFill>
                <a:srgbClr val="2D2D8A"/>
              </a:solidFill>
            </a:rPr>
            <a:t>HPV</a:t>
          </a:r>
        </a:p>
        <a:p>
          <a:pPr>
            <a:spcAft>
              <a:spcPts val="0"/>
            </a:spcAft>
          </a:pPr>
          <a:r>
            <a:rPr lang="en-GB" sz="2000" b="1" dirty="0" smtClean="0">
              <a:solidFill>
                <a:srgbClr val="2D2D8A"/>
              </a:solidFill>
            </a:rPr>
            <a:t>Information needs</a:t>
          </a:r>
          <a:endParaRPr lang="en-US" sz="2000" b="1" dirty="0">
            <a:solidFill>
              <a:srgbClr val="2D2D8A"/>
            </a:solidFill>
          </a:endParaRPr>
        </a:p>
      </dgm:t>
    </dgm:pt>
    <dgm:pt modelId="{5C94BE7A-31A0-4C1A-AD6C-9820CFBE405A}" type="parTrans" cxnId="{696212AF-2B98-41EB-A5A5-9E03642E2463}">
      <dgm:prSet/>
      <dgm:spPr/>
      <dgm:t>
        <a:bodyPr/>
        <a:lstStyle/>
        <a:p>
          <a:endParaRPr lang="en-US"/>
        </a:p>
      </dgm:t>
    </dgm:pt>
    <dgm:pt modelId="{DE34051B-A2CC-4249-A8CC-CC1EA051641A}" type="sibTrans" cxnId="{696212AF-2B98-41EB-A5A5-9E03642E2463}">
      <dgm:prSet/>
      <dgm:spPr/>
      <dgm:t>
        <a:bodyPr/>
        <a:lstStyle/>
        <a:p>
          <a:endParaRPr lang="en-US"/>
        </a:p>
      </dgm:t>
    </dgm:pt>
    <dgm:pt modelId="{7BAD5B8C-91E0-4041-B750-A980F326C639}">
      <dgm:prSet phldrT="[Text]" custT="1"/>
      <dgm:spPr>
        <a:solidFill>
          <a:srgbClr val="CC66FF"/>
        </a:solidFill>
        <a:ln w="12700">
          <a:solidFill>
            <a:srgbClr val="2D2D8A"/>
          </a:solidFill>
        </a:ln>
      </dgm:spPr>
      <dgm:t>
        <a:bodyPr/>
        <a:lstStyle/>
        <a:p>
          <a:r>
            <a:rPr lang="en-GB" sz="1800" b="1" dirty="0" smtClean="0">
              <a:solidFill>
                <a:schemeClr val="bg1"/>
              </a:solidFill>
            </a:rPr>
            <a:t>Previous negative health care experience</a:t>
          </a:r>
          <a:endParaRPr lang="en-US" sz="1800" b="1" dirty="0">
            <a:solidFill>
              <a:schemeClr val="bg1"/>
            </a:solidFill>
          </a:endParaRPr>
        </a:p>
      </dgm:t>
    </dgm:pt>
    <dgm:pt modelId="{4B6E3D7F-A6EE-493A-879C-E8BB2297EA9D}" type="parTrans" cxnId="{18A2A8C5-62CC-47FB-B7A7-2F3396726B42}">
      <dgm:prSet/>
      <dgm:spPr>
        <a:ln>
          <a:solidFill>
            <a:srgbClr val="2D2D8A"/>
          </a:solidFill>
        </a:ln>
      </dgm:spPr>
      <dgm:t>
        <a:bodyPr/>
        <a:lstStyle/>
        <a:p>
          <a:endParaRPr lang="en-US" dirty="0"/>
        </a:p>
      </dgm:t>
    </dgm:pt>
    <dgm:pt modelId="{ECD501F9-7DED-406F-9E4A-5199AB5C6D9D}" type="sibTrans" cxnId="{18A2A8C5-62CC-47FB-B7A7-2F3396726B42}">
      <dgm:prSet/>
      <dgm:spPr/>
      <dgm:t>
        <a:bodyPr/>
        <a:lstStyle/>
        <a:p>
          <a:endParaRPr lang="en-US"/>
        </a:p>
      </dgm:t>
    </dgm:pt>
    <dgm:pt modelId="{258FCAE3-E393-448D-A6C5-482128515F2D}">
      <dgm:prSet phldrT="[Text]" phldr="1"/>
      <dgm:spPr/>
      <dgm:t>
        <a:bodyPr/>
        <a:lstStyle/>
        <a:p>
          <a:endParaRPr lang="en-US" dirty="0"/>
        </a:p>
      </dgm:t>
    </dgm:pt>
    <dgm:pt modelId="{ED36816E-2B1D-4123-957F-FC73DF002485}" type="parTrans" cxnId="{CA72E859-9E3C-4DAE-BEB9-A653B6EE3A4E}">
      <dgm:prSet/>
      <dgm:spPr/>
      <dgm:t>
        <a:bodyPr/>
        <a:lstStyle/>
        <a:p>
          <a:endParaRPr lang="en-US"/>
        </a:p>
      </dgm:t>
    </dgm:pt>
    <dgm:pt modelId="{384AD4BF-0314-4626-87E9-48567352EDF2}" type="sibTrans" cxnId="{CA72E859-9E3C-4DAE-BEB9-A653B6EE3A4E}">
      <dgm:prSet/>
      <dgm:spPr/>
      <dgm:t>
        <a:bodyPr/>
        <a:lstStyle/>
        <a:p>
          <a:endParaRPr lang="en-US"/>
        </a:p>
      </dgm:t>
    </dgm:pt>
    <dgm:pt modelId="{B53C80CD-5479-4139-9B6B-3E833D6BB65D}">
      <dgm:prSet custT="1"/>
      <dgm:spPr>
        <a:solidFill>
          <a:schemeClr val="accent2">
            <a:lumMod val="60000"/>
            <a:lumOff val="40000"/>
          </a:schemeClr>
        </a:solidFill>
        <a:ln w="12700">
          <a:solidFill>
            <a:srgbClr val="2D2D8A"/>
          </a:solidFill>
        </a:ln>
      </dgm:spPr>
      <dgm:t>
        <a:bodyPr/>
        <a:lstStyle/>
        <a:p>
          <a:r>
            <a:rPr lang="en-US" sz="1800" b="1" dirty="0" smtClean="0">
              <a:solidFill>
                <a:schemeClr val="bg1"/>
              </a:solidFill>
            </a:rPr>
            <a:t>Awareness of HPV being sexually transmitted</a:t>
          </a:r>
          <a:endParaRPr lang="en-US" sz="1800" b="1" dirty="0">
            <a:solidFill>
              <a:schemeClr val="bg1"/>
            </a:solidFill>
          </a:endParaRPr>
        </a:p>
      </dgm:t>
    </dgm:pt>
    <dgm:pt modelId="{555DD59C-FAF3-4A30-A064-73B413389D49}" type="parTrans" cxnId="{01BD911C-2C72-4ED5-97C4-5A29996C524F}">
      <dgm:prSet/>
      <dgm:spPr/>
      <dgm:t>
        <a:bodyPr/>
        <a:lstStyle/>
        <a:p>
          <a:endParaRPr lang="en-US" dirty="0"/>
        </a:p>
      </dgm:t>
    </dgm:pt>
    <dgm:pt modelId="{4A6174F6-54EE-494E-BC5E-74A092B0EB71}" type="sibTrans" cxnId="{01BD911C-2C72-4ED5-97C4-5A29996C524F}">
      <dgm:prSet/>
      <dgm:spPr/>
      <dgm:t>
        <a:bodyPr/>
        <a:lstStyle/>
        <a:p>
          <a:endParaRPr lang="en-US"/>
        </a:p>
      </dgm:t>
    </dgm:pt>
    <dgm:pt modelId="{B49E38B9-A7F0-48A7-AEFB-F1C664C018B5}">
      <dgm:prSet custT="1"/>
      <dgm:spPr>
        <a:solidFill>
          <a:srgbClr val="00B0F0"/>
        </a:solidFill>
        <a:ln w="12700">
          <a:solidFill>
            <a:srgbClr val="2D2D8A"/>
          </a:solidFill>
        </a:ln>
      </dgm:spPr>
      <dgm:t>
        <a:bodyPr/>
        <a:lstStyle/>
        <a:p>
          <a:r>
            <a:rPr lang="en-GB" sz="1800" b="1" dirty="0" smtClean="0">
              <a:solidFill>
                <a:schemeClr val="bg1"/>
              </a:solidFill>
            </a:rPr>
            <a:t>Amount of information provided about HPV</a:t>
          </a:r>
          <a:endParaRPr lang="en-US" sz="1800" b="1" dirty="0">
            <a:solidFill>
              <a:schemeClr val="bg1"/>
            </a:solidFill>
          </a:endParaRPr>
        </a:p>
      </dgm:t>
    </dgm:pt>
    <dgm:pt modelId="{3DB3B6EB-60D4-4986-9EF5-B6AA1A7DB6BB}" type="parTrans" cxnId="{FBC4AF46-B114-4C42-8E30-0A7F8C9E7AAF}">
      <dgm:prSet/>
      <dgm:spPr>
        <a:ln>
          <a:solidFill>
            <a:srgbClr val="2D2D8A"/>
          </a:solidFill>
        </a:ln>
      </dgm:spPr>
      <dgm:t>
        <a:bodyPr/>
        <a:lstStyle/>
        <a:p>
          <a:endParaRPr lang="en-US" dirty="0"/>
        </a:p>
      </dgm:t>
    </dgm:pt>
    <dgm:pt modelId="{8CED79C8-F3AA-44DB-BD94-EEAA0024FF72}" type="sibTrans" cxnId="{FBC4AF46-B114-4C42-8E30-0A7F8C9E7AAF}">
      <dgm:prSet/>
      <dgm:spPr/>
      <dgm:t>
        <a:bodyPr/>
        <a:lstStyle/>
        <a:p>
          <a:endParaRPr lang="en-US"/>
        </a:p>
      </dgm:t>
    </dgm:pt>
    <dgm:pt modelId="{51E586FF-906C-4DAC-A22F-8E500F50F32D}">
      <dgm:prSet custT="1"/>
      <dgm:spPr>
        <a:solidFill>
          <a:schemeClr val="accent1">
            <a:lumMod val="50000"/>
          </a:schemeClr>
        </a:solidFill>
        <a:ln w="12700">
          <a:solidFill>
            <a:srgbClr val="2D2D8A"/>
          </a:solidFill>
        </a:ln>
      </dgm:spPr>
      <dgm:t>
        <a:bodyPr/>
        <a:lstStyle/>
        <a:p>
          <a:r>
            <a:rPr lang="en-GB" sz="1800" b="1" dirty="0" smtClean="0">
              <a:solidFill>
                <a:schemeClr val="bg1"/>
              </a:solidFill>
            </a:rPr>
            <a:t>Relation of HPV to other life events</a:t>
          </a:r>
          <a:endParaRPr lang="en-US" sz="1800" b="1" dirty="0">
            <a:solidFill>
              <a:schemeClr val="bg1"/>
            </a:solidFill>
          </a:endParaRPr>
        </a:p>
      </dgm:t>
    </dgm:pt>
    <dgm:pt modelId="{C6F2BBF3-9B42-4C5D-AFBD-7A97B116ED3D}" type="parTrans" cxnId="{E847396A-4CCC-4969-AC8D-21AE9BD77AB0}">
      <dgm:prSet/>
      <dgm:spPr>
        <a:ln>
          <a:solidFill>
            <a:srgbClr val="2D2D8A"/>
          </a:solidFill>
        </a:ln>
      </dgm:spPr>
      <dgm:t>
        <a:bodyPr/>
        <a:lstStyle/>
        <a:p>
          <a:endParaRPr lang="en-US" dirty="0"/>
        </a:p>
      </dgm:t>
    </dgm:pt>
    <dgm:pt modelId="{BCE22430-85E5-44DA-96F4-5004E242E5D0}" type="sibTrans" cxnId="{E847396A-4CCC-4969-AC8D-21AE9BD77AB0}">
      <dgm:prSet/>
      <dgm:spPr/>
      <dgm:t>
        <a:bodyPr/>
        <a:lstStyle/>
        <a:p>
          <a:endParaRPr lang="en-US"/>
        </a:p>
      </dgm:t>
    </dgm:pt>
    <dgm:pt modelId="{31D1DDA6-05C4-4610-8284-3C55750F9E39}">
      <dgm:prSet custT="1"/>
      <dgm:spPr>
        <a:solidFill>
          <a:srgbClr val="92D050"/>
        </a:solidFill>
        <a:ln w="12700">
          <a:solidFill>
            <a:srgbClr val="2D2D8A"/>
          </a:solidFill>
        </a:ln>
      </dgm:spPr>
      <dgm:t>
        <a:bodyPr/>
        <a:lstStyle/>
        <a:p>
          <a:r>
            <a:rPr lang="en-GB" sz="1800" b="1" dirty="0" smtClean="0">
              <a:solidFill>
                <a:schemeClr val="bg1"/>
              </a:solidFill>
            </a:rPr>
            <a:t>Concerns surrounding abnormal smear result or CIN</a:t>
          </a:r>
          <a:endParaRPr lang="en-US" sz="1800" b="1" dirty="0">
            <a:solidFill>
              <a:schemeClr val="bg1"/>
            </a:solidFill>
          </a:endParaRPr>
        </a:p>
      </dgm:t>
    </dgm:pt>
    <dgm:pt modelId="{760663EE-DB07-44CB-97B1-273930C8B8EF}" type="sibTrans" cxnId="{5A8024A8-087A-4018-A1F0-31BB454F8695}">
      <dgm:prSet/>
      <dgm:spPr/>
      <dgm:t>
        <a:bodyPr/>
        <a:lstStyle/>
        <a:p>
          <a:endParaRPr lang="en-US"/>
        </a:p>
      </dgm:t>
    </dgm:pt>
    <dgm:pt modelId="{B548CA41-868C-4317-B526-CC0BF1F5E6BF}" type="parTrans" cxnId="{5A8024A8-087A-4018-A1F0-31BB454F8695}">
      <dgm:prSet/>
      <dgm:spPr>
        <a:ln>
          <a:solidFill>
            <a:srgbClr val="2D2D8A"/>
          </a:solidFill>
        </a:ln>
      </dgm:spPr>
      <dgm:t>
        <a:bodyPr/>
        <a:lstStyle/>
        <a:p>
          <a:endParaRPr lang="en-US" dirty="0"/>
        </a:p>
      </dgm:t>
    </dgm:pt>
    <dgm:pt modelId="{AAC42682-8F1E-4D39-A14C-85182BD60B9C}" type="pres">
      <dgm:prSet presAssocID="{7A0DA5A8-E8B0-4156-9FD4-4E28E41543E8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80EF955-CE58-4C40-A856-CA4FA66CA6C2}" type="pres">
      <dgm:prSet presAssocID="{B7EF05C5-E47A-40A0-B782-7455D2303CD1}" presName="centerShape" presStyleLbl="node0" presStyleIdx="0" presStyleCnt="1" custScaleX="183478"/>
      <dgm:spPr/>
      <dgm:t>
        <a:bodyPr/>
        <a:lstStyle/>
        <a:p>
          <a:endParaRPr lang="en-US"/>
        </a:p>
      </dgm:t>
    </dgm:pt>
    <dgm:pt modelId="{6A21F7BE-7E6A-43DE-98CC-C7C1B12A878F}" type="pres">
      <dgm:prSet presAssocID="{3DB3B6EB-60D4-4986-9EF5-B6AA1A7DB6BB}" presName="Name9" presStyleLbl="parChTrans1D2" presStyleIdx="0" presStyleCnt="5"/>
      <dgm:spPr/>
      <dgm:t>
        <a:bodyPr/>
        <a:lstStyle/>
        <a:p>
          <a:endParaRPr lang="en-US"/>
        </a:p>
      </dgm:t>
    </dgm:pt>
    <dgm:pt modelId="{90275C4C-A5B4-4CD3-9C30-3F596C00663A}" type="pres">
      <dgm:prSet presAssocID="{3DB3B6EB-60D4-4986-9EF5-B6AA1A7DB6BB}" presName="connTx" presStyleLbl="parChTrans1D2" presStyleIdx="0" presStyleCnt="5"/>
      <dgm:spPr/>
      <dgm:t>
        <a:bodyPr/>
        <a:lstStyle/>
        <a:p>
          <a:endParaRPr lang="en-US"/>
        </a:p>
      </dgm:t>
    </dgm:pt>
    <dgm:pt modelId="{5D5C760B-A64B-4236-B305-76A18278981E}" type="pres">
      <dgm:prSet presAssocID="{B49E38B9-A7F0-48A7-AEFB-F1C664C018B5}" presName="node" presStyleLbl="node1" presStyleIdx="0" presStyleCnt="5" custScaleX="205516" custScaleY="7738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E4ECCD-8FAE-49C7-A0D2-ED39ACBD9950}" type="pres">
      <dgm:prSet presAssocID="{B548CA41-868C-4317-B526-CC0BF1F5E6BF}" presName="Name9" presStyleLbl="parChTrans1D2" presStyleIdx="1" presStyleCnt="5"/>
      <dgm:spPr/>
      <dgm:t>
        <a:bodyPr/>
        <a:lstStyle/>
        <a:p>
          <a:endParaRPr lang="en-US"/>
        </a:p>
      </dgm:t>
    </dgm:pt>
    <dgm:pt modelId="{D80005A9-B2FF-403C-8B21-2AC4451D5665}" type="pres">
      <dgm:prSet presAssocID="{B548CA41-868C-4317-B526-CC0BF1F5E6BF}" presName="connTx" presStyleLbl="parChTrans1D2" presStyleIdx="1" presStyleCnt="5"/>
      <dgm:spPr/>
      <dgm:t>
        <a:bodyPr/>
        <a:lstStyle/>
        <a:p>
          <a:endParaRPr lang="en-US"/>
        </a:p>
      </dgm:t>
    </dgm:pt>
    <dgm:pt modelId="{6BC62E02-3746-4D7F-AF59-8582D3E76718}" type="pres">
      <dgm:prSet presAssocID="{31D1DDA6-05C4-4610-8284-3C55750F9E39}" presName="node" presStyleLbl="node1" presStyleIdx="1" presStyleCnt="5" custScaleX="186994" custRadScaleRad="174321" custRadScaleInc="298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251955-4225-4D40-B490-BF3363E6F0AC}" type="pres">
      <dgm:prSet presAssocID="{4B6E3D7F-A6EE-493A-879C-E8BB2297EA9D}" presName="Name9" presStyleLbl="parChTrans1D2" presStyleIdx="2" presStyleCnt="5"/>
      <dgm:spPr/>
      <dgm:t>
        <a:bodyPr/>
        <a:lstStyle/>
        <a:p>
          <a:endParaRPr lang="en-US"/>
        </a:p>
      </dgm:t>
    </dgm:pt>
    <dgm:pt modelId="{1F6E36E9-7DDC-4827-B3B5-7411DF57C346}" type="pres">
      <dgm:prSet presAssocID="{4B6E3D7F-A6EE-493A-879C-E8BB2297EA9D}" presName="connTx" presStyleLbl="parChTrans1D2" presStyleIdx="2" presStyleCnt="5"/>
      <dgm:spPr/>
      <dgm:t>
        <a:bodyPr/>
        <a:lstStyle/>
        <a:p>
          <a:endParaRPr lang="en-US"/>
        </a:p>
      </dgm:t>
    </dgm:pt>
    <dgm:pt modelId="{681202CF-419A-4315-A245-F5F3FE790440}" type="pres">
      <dgm:prSet presAssocID="{7BAD5B8C-91E0-4041-B750-A980F326C639}" presName="node" presStyleLbl="node1" presStyleIdx="2" presStyleCnt="5" custScaleX="170617" custRadScaleRad="120241" custRadScaleInc="-228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A737CB-DD30-4F89-94C8-568C8F48597E}" type="pres">
      <dgm:prSet presAssocID="{C6F2BBF3-9B42-4C5D-AFBD-7A97B116ED3D}" presName="Name9" presStyleLbl="parChTrans1D2" presStyleIdx="3" presStyleCnt="5"/>
      <dgm:spPr/>
      <dgm:t>
        <a:bodyPr/>
        <a:lstStyle/>
        <a:p>
          <a:endParaRPr lang="en-US"/>
        </a:p>
      </dgm:t>
    </dgm:pt>
    <dgm:pt modelId="{4CAFB3A9-0B82-4A64-A2D7-D688D2B7553B}" type="pres">
      <dgm:prSet presAssocID="{C6F2BBF3-9B42-4C5D-AFBD-7A97B116ED3D}" presName="connTx" presStyleLbl="parChTrans1D2" presStyleIdx="3" presStyleCnt="5"/>
      <dgm:spPr/>
      <dgm:t>
        <a:bodyPr/>
        <a:lstStyle/>
        <a:p>
          <a:endParaRPr lang="en-US"/>
        </a:p>
      </dgm:t>
    </dgm:pt>
    <dgm:pt modelId="{F1E753E8-A4E4-4064-BA0D-5E15525383AE}" type="pres">
      <dgm:prSet presAssocID="{51E586FF-906C-4DAC-A22F-8E500F50F32D}" presName="node" presStyleLbl="node1" presStyleIdx="3" presStyleCnt="5" custScaleX="193792" custRadScaleRad="117879" custRadScaleInc="1950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9C1C88-506F-4373-AE98-4B9780685D94}" type="pres">
      <dgm:prSet presAssocID="{555DD59C-FAF3-4A30-A064-73B413389D49}" presName="Name9" presStyleLbl="parChTrans1D2" presStyleIdx="4" presStyleCnt="5"/>
      <dgm:spPr/>
      <dgm:t>
        <a:bodyPr/>
        <a:lstStyle/>
        <a:p>
          <a:endParaRPr lang="en-US"/>
        </a:p>
      </dgm:t>
    </dgm:pt>
    <dgm:pt modelId="{C68A2746-F4D7-43C8-8A2A-8AD1681198AB}" type="pres">
      <dgm:prSet presAssocID="{555DD59C-FAF3-4A30-A064-73B413389D49}" presName="connTx" presStyleLbl="parChTrans1D2" presStyleIdx="4" presStyleCnt="5"/>
      <dgm:spPr/>
      <dgm:t>
        <a:bodyPr/>
        <a:lstStyle/>
        <a:p>
          <a:endParaRPr lang="en-US"/>
        </a:p>
      </dgm:t>
    </dgm:pt>
    <dgm:pt modelId="{8FAAAD9E-8CC3-4287-BE89-ADD834658ECC}" type="pres">
      <dgm:prSet presAssocID="{B53C80CD-5479-4139-9B6B-3E833D6BB65D}" presName="node" presStyleLbl="node1" presStyleIdx="4" presStyleCnt="5" custScaleX="192947" custRadScaleRad="166719" custRadScaleInc="-2790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E82FE61-E444-4EE4-9BF0-EA695DA41718}" type="presOf" srcId="{3DB3B6EB-60D4-4986-9EF5-B6AA1A7DB6BB}" destId="{6A21F7BE-7E6A-43DE-98CC-C7C1B12A878F}" srcOrd="0" destOrd="0" presId="urn:microsoft.com/office/officeart/2005/8/layout/radial1"/>
    <dgm:cxn modelId="{51A386AD-964D-4D31-8893-36258F4EBF0F}" type="presOf" srcId="{3DB3B6EB-60D4-4986-9EF5-B6AA1A7DB6BB}" destId="{90275C4C-A5B4-4CD3-9C30-3F596C00663A}" srcOrd="1" destOrd="0" presId="urn:microsoft.com/office/officeart/2005/8/layout/radial1"/>
    <dgm:cxn modelId="{BD3D14C0-BD58-4B53-9DA0-870A1D5F2298}" type="presOf" srcId="{B7EF05C5-E47A-40A0-B782-7455D2303CD1}" destId="{180EF955-CE58-4C40-A856-CA4FA66CA6C2}" srcOrd="0" destOrd="0" presId="urn:microsoft.com/office/officeart/2005/8/layout/radial1"/>
    <dgm:cxn modelId="{3E326819-BD77-471C-B372-50E558A904BB}" type="presOf" srcId="{7BAD5B8C-91E0-4041-B750-A980F326C639}" destId="{681202CF-419A-4315-A245-F5F3FE790440}" srcOrd="0" destOrd="0" presId="urn:microsoft.com/office/officeart/2005/8/layout/radial1"/>
    <dgm:cxn modelId="{6D668189-56F4-47CA-BA27-DEC1DADCF0A5}" type="presOf" srcId="{4B6E3D7F-A6EE-493A-879C-E8BB2297EA9D}" destId="{1F6E36E9-7DDC-4827-B3B5-7411DF57C346}" srcOrd="1" destOrd="0" presId="urn:microsoft.com/office/officeart/2005/8/layout/radial1"/>
    <dgm:cxn modelId="{E847396A-4CCC-4969-AC8D-21AE9BD77AB0}" srcId="{B7EF05C5-E47A-40A0-B782-7455D2303CD1}" destId="{51E586FF-906C-4DAC-A22F-8E500F50F32D}" srcOrd="3" destOrd="0" parTransId="{C6F2BBF3-9B42-4C5D-AFBD-7A97B116ED3D}" sibTransId="{BCE22430-85E5-44DA-96F4-5004E242E5D0}"/>
    <dgm:cxn modelId="{5A8024A8-087A-4018-A1F0-31BB454F8695}" srcId="{B7EF05C5-E47A-40A0-B782-7455D2303CD1}" destId="{31D1DDA6-05C4-4610-8284-3C55750F9E39}" srcOrd="1" destOrd="0" parTransId="{B548CA41-868C-4317-B526-CC0BF1F5E6BF}" sibTransId="{760663EE-DB07-44CB-97B1-273930C8B8EF}"/>
    <dgm:cxn modelId="{DD84FA53-BC4D-4E74-90C5-A0B3D272FD98}" type="presOf" srcId="{C6F2BBF3-9B42-4C5D-AFBD-7A97B116ED3D}" destId="{98A737CB-DD30-4F89-94C8-568C8F48597E}" srcOrd="0" destOrd="0" presId="urn:microsoft.com/office/officeart/2005/8/layout/radial1"/>
    <dgm:cxn modelId="{18A2A8C5-62CC-47FB-B7A7-2F3396726B42}" srcId="{B7EF05C5-E47A-40A0-B782-7455D2303CD1}" destId="{7BAD5B8C-91E0-4041-B750-A980F326C639}" srcOrd="2" destOrd="0" parTransId="{4B6E3D7F-A6EE-493A-879C-E8BB2297EA9D}" sibTransId="{ECD501F9-7DED-406F-9E4A-5199AB5C6D9D}"/>
    <dgm:cxn modelId="{BE3EF24D-066F-4E6C-A7EC-5231D1E0FF8F}" type="presOf" srcId="{B548CA41-868C-4317-B526-CC0BF1F5E6BF}" destId="{D80005A9-B2FF-403C-8B21-2AC4451D5665}" srcOrd="1" destOrd="0" presId="urn:microsoft.com/office/officeart/2005/8/layout/radial1"/>
    <dgm:cxn modelId="{1540126D-D9B9-48CC-A51A-5B505878CDA8}" type="presOf" srcId="{7A0DA5A8-E8B0-4156-9FD4-4E28E41543E8}" destId="{AAC42682-8F1E-4D39-A14C-85182BD60B9C}" srcOrd="0" destOrd="0" presId="urn:microsoft.com/office/officeart/2005/8/layout/radial1"/>
    <dgm:cxn modelId="{772CE6B8-F69C-424C-9C93-0F724A4273ED}" type="presOf" srcId="{555DD59C-FAF3-4A30-A064-73B413389D49}" destId="{8A9C1C88-506F-4373-AE98-4B9780685D94}" srcOrd="0" destOrd="0" presId="urn:microsoft.com/office/officeart/2005/8/layout/radial1"/>
    <dgm:cxn modelId="{090DE491-6D9F-4532-92D0-8EE915C4D8FD}" type="presOf" srcId="{B548CA41-868C-4317-B526-CC0BF1F5E6BF}" destId="{DAE4ECCD-8FAE-49C7-A0D2-ED39ACBD9950}" srcOrd="0" destOrd="0" presId="urn:microsoft.com/office/officeart/2005/8/layout/radial1"/>
    <dgm:cxn modelId="{FBC4AF46-B114-4C42-8E30-0A7F8C9E7AAF}" srcId="{B7EF05C5-E47A-40A0-B782-7455D2303CD1}" destId="{B49E38B9-A7F0-48A7-AEFB-F1C664C018B5}" srcOrd="0" destOrd="0" parTransId="{3DB3B6EB-60D4-4986-9EF5-B6AA1A7DB6BB}" sibTransId="{8CED79C8-F3AA-44DB-BD94-EEAA0024FF72}"/>
    <dgm:cxn modelId="{01BD911C-2C72-4ED5-97C4-5A29996C524F}" srcId="{B7EF05C5-E47A-40A0-B782-7455D2303CD1}" destId="{B53C80CD-5479-4139-9B6B-3E833D6BB65D}" srcOrd="4" destOrd="0" parTransId="{555DD59C-FAF3-4A30-A064-73B413389D49}" sibTransId="{4A6174F6-54EE-494E-BC5E-74A092B0EB71}"/>
    <dgm:cxn modelId="{CBC7ED2A-EEC8-4F06-B9A4-4B16729A55A6}" type="presOf" srcId="{51E586FF-906C-4DAC-A22F-8E500F50F32D}" destId="{F1E753E8-A4E4-4064-BA0D-5E15525383AE}" srcOrd="0" destOrd="0" presId="urn:microsoft.com/office/officeart/2005/8/layout/radial1"/>
    <dgm:cxn modelId="{0A386040-612D-4BF6-98CA-4ECB0AF03C29}" type="presOf" srcId="{C6F2BBF3-9B42-4C5D-AFBD-7A97B116ED3D}" destId="{4CAFB3A9-0B82-4A64-A2D7-D688D2B7553B}" srcOrd="1" destOrd="0" presId="urn:microsoft.com/office/officeart/2005/8/layout/radial1"/>
    <dgm:cxn modelId="{CD183B98-FC37-4FD6-9583-D9AFF23DB6B5}" type="presOf" srcId="{31D1DDA6-05C4-4610-8284-3C55750F9E39}" destId="{6BC62E02-3746-4D7F-AF59-8582D3E76718}" srcOrd="0" destOrd="0" presId="urn:microsoft.com/office/officeart/2005/8/layout/radial1"/>
    <dgm:cxn modelId="{CA72E859-9E3C-4DAE-BEB9-A653B6EE3A4E}" srcId="{7A0DA5A8-E8B0-4156-9FD4-4E28E41543E8}" destId="{258FCAE3-E393-448D-A6C5-482128515F2D}" srcOrd="1" destOrd="0" parTransId="{ED36816E-2B1D-4123-957F-FC73DF002485}" sibTransId="{384AD4BF-0314-4626-87E9-48567352EDF2}"/>
    <dgm:cxn modelId="{696212AF-2B98-41EB-A5A5-9E03642E2463}" srcId="{7A0DA5A8-E8B0-4156-9FD4-4E28E41543E8}" destId="{B7EF05C5-E47A-40A0-B782-7455D2303CD1}" srcOrd="0" destOrd="0" parTransId="{5C94BE7A-31A0-4C1A-AD6C-9820CFBE405A}" sibTransId="{DE34051B-A2CC-4249-A8CC-CC1EA051641A}"/>
    <dgm:cxn modelId="{9AC63B37-0499-4756-BAC5-CA9A3D79BCCD}" type="presOf" srcId="{555DD59C-FAF3-4A30-A064-73B413389D49}" destId="{C68A2746-F4D7-43C8-8A2A-8AD1681198AB}" srcOrd="1" destOrd="0" presId="urn:microsoft.com/office/officeart/2005/8/layout/radial1"/>
    <dgm:cxn modelId="{1BE69673-46C3-4FBC-BC0E-D0C7E73C9810}" type="presOf" srcId="{B53C80CD-5479-4139-9B6B-3E833D6BB65D}" destId="{8FAAAD9E-8CC3-4287-BE89-ADD834658ECC}" srcOrd="0" destOrd="0" presId="urn:microsoft.com/office/officeart/2005/8/layout/radial1"/>
    <dgm:cxn modelId="{77B6BDB7-5BF8-434F-BA3B-A003684F6D2E}" type="presOf" srcId="{4B6E3D7F-A6EE-493A-879C-E8BB2297EA9D}" destId="{01251955-4225-4D40-B490-BF3363E6F0AC}" srcOrd="0" destOrd="0" presId="urn:microsoft.com/office/officeart/2005/8/layout/radial1"/>
    <dgm:cxn modelId="{4815ABF4-25F6-438A-B1CD-B21C1AB13859}" type="presOf" srcId="{B49E38B9-A7F0-48A7-AEFB-F1C664C018B5}" destId="{5D5C760B-A64B-4236-B305-76A18278981E}" srcOrd="0" destOrd="0" presId="urn:microsoft.com/office/officeart/2005/8/layout/radial1"/>
    <dgm:cxn modelId="{57DEA672-D2B7-4D5F-9998-E5808395CF8F}" type="presParOf" srcId="{AAC42682-8F1E-4D39-A14C-85182BD60B9C}" destId="{180EF955-CE58-4C40-A856-CA4FA66CA6C2}" srcOrd="0" destOrd="0" presId="urn:microsoft.com/office/officeart/2005/8/layout/radial1"/>
    <dgm:cxn modelId="{DA1C3693-5A52-4BEE-AC82-0BF6942DF168}" type="presParOf" srcId="{AAC42682-8F1E-4D39-A14C-85182BD60B9C}" destId="{6A21F7BE-7E6A-43DE-98CC-C7C1B12A878F}" srcOrd="1" destOrd="0" presId="urn:microsoft.com/office/officeart/2005/8/layout/radial1"/>
    <dgm:cxn modelId="{901FFBCB-67F3-4F37-9B3E-D3B20A0F5716}" type="presParOf" srcId="{6A21F7BE-7E6A-43DE-98CC-C7C1B12A878F}" destId="{90275C4C-A5B4-4CD3-9C30-3F596C00663A}" srcOrd="0" destOrd="0" presId="urn:microsoft.com/office/officeart/2005/8/layout/radial1"/>
    <dgm:cxn modelId="{4188709A-A8DE-42E5-8C9D-294374485219}" type="presParOf" srcId="{AAC42682-8F1E-4D39-A14C-85182BD60B9C}" destId="{5D5C760B-A64B-4236-B305-76A18278981E}" srcOrd="2" destOrd="0" presId="urn:microsoft.com/office/officeart/2005/8/layout/radial1"/>
    <dgm:cxn modelId="{DB039839-E424-42D6-BD43-8B65B29D82D3}" type="presParOf" srcId="{AAC42682-8F1E-4D39-A14C-85182BD60B9C}" destId="{DAE4ECCD-8FAE-49C7-A0D2-ED39ACBD9950}" srcOrd="3" destOrd="0" presId="urn:microsoft.com/office/officeart/2005/8/layout/radial1"/>
    <dgm:cxn modelId="{11DA4DEA-E686-435E-919C-00C9B2DE3EA2}" type="presParOf" srcId="{DAE4ECCD-8FAE-49C7-A0D2-ED39ACBD9950}" destId="{D80005A9-B2FF-403C-8B21-2AC4451D5665}" srcOrd="0" destOrd="0" presId="urn:microsoft.com/office/officeart/2005/8/layout/radial1"/>
    <dgm:cxn modelId="{8D5AFD20-1AA9-4A9C-BE11-9D1C7835A9B8}" type="presParOf" srcId="{AAC42682-8F1E-4D39-A14C-85182BD60B9C}" destId="{6BC62E02-3746-4D7F-AF59-8582D3E76718}" srcOrd="4" destOrd="0" presId="urn:microsoft.com/office/officeart/2005/8/layout/radial1"/>
    <dgm:cxn modelId="{83B8E035-9D15-45AA-AD2A-F6D323A9DF1F}" type="presParOf" srcId="{AAC42682-8F1E-4D39-A14C-85182BD60B9C}" destId="{01251955-4225-4D40-B490-BF3363E6F0AC}" srcOrd="5" destOrd="0" presId="urn:microsoft.com/office/officeart/2005/8/layout/radial1"/>
    <dgm:cxn modelId="{593D71F8-30E9-420D-91A5-E103537C8520}" type="presParOf" srcId="{01251955-4225-4D40-B490-BF3363E6F0AC}" destId="{1F6E36E9-7DDC-4827-B3B5-7411DF57C346}" srcOrd="0" destOrd="0" presId="urn:microsoft.com/office/officeart/2005/8/layout/radial1"/>
    <dgm:cxn modelId="{55F7A025-E16C-42A6-84B0-89A17079697F}" type="presParOf" srcId="{AAC42682-8F1E-4D39-A14C-85182BD60B9C}" destId="{681202CF-419A-4315-A245-F5F3FE790440}" srcOrd="6" destOrd="0" presId="urn:microsoft.com/office/officeart/2005/8/layout/radial1"/>
    <dgm:cxn modelId="{414D1EF6-CA4D-4FD8-982D-E7C20305A6A9}" type="presParOf" srcId="{AAC42682-8F1E-4D39-A14C-85182BD60B9C}" destId="{98A737CB-DD30-4F89-94C8-568C8F48597E}" srcOrd="7" destOrd="0" presId="urn:microsoft.com/office/officeart/2005/8/layout/radial1"/>
    <dgm:cxn modelId="{1B74D2A9-4A21-44AF-AEAC-FF3EDE1A7A2B}" type="presParOf" srcId="{98A737CB-DD30-4F89-94C8-568C8F48597E}" destId="{4CAFB3A9-0B82-4A64-A2D7-D688D2B7553B}" srcOrd="0" destOrd="0" presId="urn:microsoft.com/office/officeart/2005/8/layout/radial1"/>
    <dgm:cxn modelId="{CCC657A6-7A1D-4DB2-A9D8-BBF5D84A7CDA}" type="presParOf" srcId="{AAC42682-8F1E-4D39-A14C-85182BD60B9C}" destId="{F1E753E8-A4E4-4064-BA0D-5E15525383AE}" srcOrd="8" destOrd="0" presId="urn:microsoft.com/office/officeart/2005/8/layout/radial1"/>
    <dgm:cxn modelId="{6AEF8671-5ACA-4CDB-9C72-4AB7C9F42DDB}" type="presParOf" srcId="{AAC42682-8F1E-4D39-A14C-85182BD60B9C}" destId="{8A9C1C88-506F-4373-AE98-4B9780685D94}" srcOrd="9" destOrd="0" presId="urn:microsoft.com/office/officeart/2005/8/layout/radial1"/>
    <dgm:cxn modelId="{D7734B37-F3DF-40F7-9324-9D1EEB26E055}" type="presParOf" srcId="{8A9C1C88-506F-4373-AE98-4B9780685D94}" destId="{C68A2746-F4D7-43C8-8A2A-8AD1681198AB}" srcOrd="0" destOrd="0" presId="urn:microsoft.com/office/officeart/2005/8/layout/radial1"/>
    <dgm:cxn modelId="{F238D682-4A30-4468-BE50-C2168CA8AAEC}" type="presParOf" srcId="{AAC42682-8F1E-4D39-A14C-85182BD60B9C}" destId="{8FAAAD9E-8CC3-4287-BE89-ADD834658ECC}" srcOrd="1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DB5B353-CC4D-4611-A0E7-9DB4483D5433}">
      <dsp:nvSpPr>
        <dsp:cNvPr id="0" name=""/>
        <dsp:cNvSpPr/>
      </dsp:nvSpPr>
      <dsp:spPr>
        <a:xfrm>
          <a:off x="0" y="1495416"/>
          <a:ext cx="1665312" cy="1513008"/>
        </a:xfrm>
        <a:prstGeom prst="roundRect">
          <a:avLst>
            <a:gd name="adj" fmla="val 10000"/>
          </a:avLst>
        </a:prstGeom>
        <a:solidFill>
          <a:schemeClr val="accent2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b="1" kern="1200" dirty="0" smtClean="0"/>
            <a:t>Abnormal smear result </a:t>
          </a:r>
        </a:p>
      </dsp:txBody>
      <dsp:txXfrm>
        <a:off x="0" y="1495416"/>
        <a:ext cx="1665312" cy="1513008"/>
      </dsp:txXfrm>
    </dsp:sp>
    <dsp:sp modelId="{4FEC5112-9296-4EEE-A3D9-9BD211B94C85}">
      <dsp:nvSpPr>
        <dsp:cNvPr id="0" name=""/>
        <dsp:cNvSpPr/>
      </dsp:nvSpPr>
      <dsp:spPr>
        <a:xfrm rot="17297">
          <a:off x="1796189" y="2098206"/>
          <a:ext cx="277465" cy="318521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/>
        </a:p>
      </dsp:txBody>
      <dsp:txXfrm rot="17297">
        <a:off x="1796189" y="2098206"/>
        <a:ext cx="277465" cy="318521"/>
      </dsp:txXfrm>
    </dsp:sp>
    <dsp:sp modelId="{810B6AD6-F90C-4D2E-80EC-8A388A0EFB49}">
      <dsp:nvSpPr>
        <dsp:cNvPr id="0" name=""/>
        <dsp:cNvSpPr/>
      </dsp:nvSpPr>
      <dsp:spPr>
        <a:xfrm>
          <a:off x="2188826" y="1536286"/>
          <a:ext cx="1684128" cy="1453390"/>
        </a:xfrm>
        <a:prstGeom prst="roundRect">
          <a:avLst>
            <a:gd name="adj" fmla="val 10000"/>
          </a:avLst>
        </a:prstGeom>
        <a:solidFill>
          <a:schemeClr val="accent2">
            <a:shade val="50000"/>
            <a:hueOff val="0"/>
            <a:satOff val="-16266"/>
            <a:lumOff val="2638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b="1" kern="1200" dirty="0" smtClean="0"/>
            <a:t>Colposcopy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b="1" kern="1200" dirty="0" smtClean="0"/>
            <a:t>(diagnostic investigation)</a:t>
          </a:r>
          <a:endParaRPr lang="en-US" sz="1700" b="1" kern="1200" dirty="0"/>
        </a:p>
      </dsp:txBody>
      <dsp:txXfrm>
        <a:off x="2188826" y="1536286"/>
        <a:ext cx="1684128" cy="1453390"/>
      </dsp:txXfrm>
    </dsp:sp>
    <dsp:sp modelId="{78447B23-F477-4F52-A421-B59CE8D53F83}">
      <dsp:nvSpPr>
        <dsp:cNvPr id="0" name=""/>
        <dsp:cNvSpPr/>
      </dsp:nvSpPr>
      <dsp:spPr>
        <a:xfrm>
          <a:off x="4001390" y="2103720"/>
          <a:ext cx="272284" cy="318521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shade val="90000"/>
            <a:hueOff val="0"/>
            <a:satOff val="-19999"/>
            <a:lumOff val="2723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/>
        </a:p>
      </dsp:txBody>
      <dsp:txXfrm>
        <a:off x="4001390" y="2103720"/>
        <a:ext cx="272284" cy="318521"/>
      </dsp:txXfrm>
    </dsp:sp>
    <dsp:sp modelId="{B2360960-C24B-4BD6-ACAD-C163D93A5A6A}">
      <dsp:nvSpPr>
        <dsp:cNvPr id="0" name=""/>
        <dsp:cNvSpPr/>
      </dsp:nvSpPr>
      <dsp:spPr>
        <a:xfrm>
          <a:off x="4386698" y="1536286"/>
          <a:ext cx="1763001" cy="1453390"/>
        </a:xfrm>
        <a:prstGeom prst="roundRect">
          <a:avLst>
            <a:gd name="adj" fmla="val 10000"/>
          </a:avLst>
        </a:prstGeom>
        <a:solidFill>
          <a:srgbClr val="A1A1C8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b="1" kern="1200" dirty="0" smtClean="0"/>
            <a:t>     Biopsies</a:t>
          </a:r>
          <a:r>
            <a:rPr lang="en-GB" sz="1900" kern="1200" dirty="0" smtClean="0"/>
            <a:t>	</a:t>
          </a:r>
          <a:endParaRPr lang="en-US" sz="1900" kern="1200" dirty="0"/>
        </a:p>
      </dsp:txBody>
      <dsp:txXfrm>
        <a:off x="4386698" y="1536286"/>
        <a:ext cx="1763001" cy="1453390"/>
      </dsp:txXfrm>
    </dsp:sp>
    <dsp:sp modelId="{71A1E068-9391-49B3-A160-3E7F2080210B}">
      <dsp:nvSpPr>
        <dsp:cNvPr id="0" name=""/>
        <dsp:cNvSpPr/>
      </dsp:nvSpPr>
      <dsp:spPr>
        <a:xfrm>
          <a:off x="6278135" y="2103720"/>
          <a:ext cx="272284" cy="318521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shade val="90000"/>
            <a:hueOff val="0"/>
            <a:satOff val="-19999"/>
            <a:lumOff val="2723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/>
        </a:p>
      </dsp:txBody>
      <dsp:txXfrm>
        <a:off x="6278135" y="2103720"/>
        <a:ext cx="272284" cy="318521"/>
      </dsp:txXfrm>
    </dsp:sp>
    <dsp:sp modelId="{447FC21C-8466-42C8-889E-DD6BF4A3355B}">
      <dsp:nvSpPr>
        <dsp:cNvPr id="0" name=""/>
        <dsp:cNvSpPr/>
      </dsp:nvSpPr>
      <dsp:spPr>
        <a:xfrm>
          <a:off x="6663443" y="1536286"/>
          <a:ext cx="1632587" cy="1453390"/>
        </a:xfrm>
        <a:prstGeom prst="roundRect">
          <a:avLst>
            <a:gd name="adj" fmla="val 10000"/>
          </a:avLst>
        </a:prstGeom>
        <a:solidFill>
          <a:schemeClr val="accent2">
            <a:shade val="50000"/>
            <a:hueOff val="0"/>
            <a:satOff val="-16266"/>
            <a:lumOff val="2638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b="1" kern="1200" dirty="0" smtClean="0"/>
            <a:t>Treatment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b="1" kern="1200" dirty="0" smtClean="0"/>
            <a:t>(LLETZ, ablation, punch biopsy)</a:t>
          </a:r>
          <a:endParaRPr lang="en-US" sz="1700" b="1" kern="1200" dirty="0"/>
        </a:p>
      </dsp:txBody>
      <dsp:txXfrm>
        <a:off x="6663443" y="1536286"/>
        <a:ext cx="1632587" cy="145339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D2C1112-D9C6-4DA6-992F-FEDE74D62303}">
      <dsp:nvSpPr>
        <dsp:cNvPr id="0" name=""/>
        <dsp:cNvSpPr/>
      </dsp:nvSpPr>
      <dsp:spPr>
        <a:xfrm>
          <a:off x="47248" y="0"/>
          <a:ext cx="1945671" cy="1459253"/>
        </a:xfrm>
        <a:prstGeom prst="mathPlus">
          <a:avLst/>
        </a:prstGeom>
        <a:solidFill>
          <a:srgbClr val="CC00FF">
            <a:alpha val="89804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5B59B6-C9D3-44EC-A7EB-EA00A5C7AE56}">
      <dsp:nvSpPr>
        <dsp:cNvPr id="0" name=""/>
        <dsp:cNvSpPr/>
      </dsp:nvSpPr>
      <dsp:spPr>
        <a:xfrm>
          <a:off x="2051290" y="0"/>
          <a:ext cx="3413760" cy="14592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0" rIns="113792" bIns="113792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900" b="1" kern="1200" dirty="0" smtClean="0">
              <a:solidFill>
                <a:srgbClr val="7030A0"/>
              </a:solidFill>
            </a:rPr>
            <a:t>Positive reactions</a:t>
          </a:r>
          <a:endParaRPr lang="en-US" sz="1900" b="1" kern="1200" dirty="0">
            <a:solidFill>
              <a:srgbClr val="7030A0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E" sz="1600" kern="1200" dirty="0" smtClean="0">
              <a:solidFill>
                <a:srgbClr val="7030A0"/>
              </a:solidFill>
            </a:rPr>
            <a:t>relief</a:t>
          </a:r>
          <a:endParaRPr lang="en-US" sz="1600" kern="1200" dirty="0">
            <a:solidFill>
              <a:srgbClr val="7030A0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E" sz="1600" kern="1200" dirty="0" smtClean="0">
              <a:solidFill>
                <a:srgbClr val="7030A0"/>
              </a:solidFill>
            </a:rPr>
            <a:t>reassurance </a:t>
          </a:r>
          <a:endParaRPr lang="en-US" sz="1600" kern="1200" dirty="0">
            <a:solidFill>
              <a:srgbClr val="7030A0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E" sz="1600" kern="1200" dirty="0" smtClean="0">
              <a:solidFill>
                <a:srgbClr val="7030A0"/>
              </a:solidFill>
            </a:rPr>
            <a:t>happiness</a:t>
          </a:r>
          <a:endParaRPr lang="en-US" sz="1600" kern="1200" dirty="0">
            <a:solidFill>
              <a:srgbClr val="7030A0"/>
            </a:solidFill>
          </a:endParaRPr>
        </a:p>
      </dsp:txBody>
      <dsp:txXfrm>
        <a:off x="2051290" y="0"/>
        <a:ext cx="3413760" cy="1459253"/>
      </dsp:txXfrm>
    </dsp:sp>
    <dsp:sp modelId="{29653FA7-9522-442B-8B73-42FCEBF0502D}">
      <dsp:nvSpPr>
        <dsp:cNvPr id="0" name=""/>
        <dsp:cNvSpPr/>
      </dsp:nvSpPr>
      <dsp:spPr>
        <a:xfrm>
          <a:off x="630949" y="1580858"/>
          <a:ext cx="1945671" cy="1459253"/>
        </a:xfrm>
        <a:prstGeom prst="mathMinus">
          <a:avLst/>
        </a:prstGeom>
        <a:solidFill>
          <a:schemeClr val="tx2">
            <a:lumMod val="95000"/>
            <a:lumOff val="5000"/>
            <a:alpha val="49804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8A05C5-9F32-497F-B16D-F7B385231FAC}">
      <dsp:nvSpPr>
        <dsp:cNvPr id="0" name=""/>
        <dsp:cNvSpPr/>
      </dsp:nvSpPr>
      <dsp:spPr>
        <a:xfrm>
          <a:off x="2634991" y="1580858"/>
          <a:ext cx="3413760" cy="14592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0" rIns="113792" bIns="113792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900" b="1" kern="1200" dirty="0" smtClean="0">
              <a:solidFill>
                <a:schemeClr val="bg2">
                  <a:lumMod val="75000"/>
                </a:schemeClr>
              </a:solidFill>
            </a:rPr>
            <a:t>Negative reactions</a:t>
          </a:r>
          <a:endParaRPr lang="en-US" sz="1900" b="1" kern="1200" dirty="0">
            <a:solidFill>
              <a:schemeClr val="bg2">
                <a:lumMod val="75000"/>
              </a:schemeClr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E" sz="1600" kern="1200" dirty="0" smtClean="0">
              <a:solidFill>
                <a:schemeClr val="bg2">
                  <a:lumMod val="75000"/>
                </a:schemeClr>
              </a:solidFill>
            </a:rPr>
            <a:t>worry / anxiety</a:t>
          </a:r>
          <a:endParaRPr lang="en-US" sz="1600" kern="1200" dirty="0">
            <a:solidFill>
              <a:schemeClr val="bg2">
                <a:lumMod val="75000"/>
              </a:schemeClr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E" sz="1600" kern="1200" dirty="0" smtClean="0">
              <a:solidFill>
                <a:schemeClr val="bg2">
                  <a:lumMod val="75000"/>
                </a:schemeClr>
              </a:solidFill>
            </a:rPr>
            <a:t>regret / self-blame</a:t>
          </a:r>
          <a:endParaRPr lang="en-US" sz="1600" kern="1200" dirty="0">
            <a:solidFill>
              <a:schemeClr val="bg2">
                <a:lumMod val="75000"/>
              </a:schemeClr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E" sz="1600" kern="1200" dirty="0" smtClean="0">
              <a:solidFill>
                <a:schemeClr val="bg2">
                  <a:lumMod val="75000"/>
                </a:schemeClr>
              </a:solidFill>
            </a:rPr>
            <a:t>shame / embarrassment / stigma</a:t>
          </a:r>
          <a:endParaRPr lang="en-US" sz="1600" kern="1200" dirty="0">
            <a:solidFill>
              <a:schemeClr val="bg2">
                <a:lumMod val="75000"/>
              </a:schemeClr>
            </a:solidFill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500" kern="1200" dirty="0">
            <a:solidFill>
              <a:schemeClr val="bg2">
                <a:lumMod val="75000"/>
              </a:schemeClr>
            </a:solidFill>
          </a:endParaRPr>
        </a:p>
      </dsp:txBody>
      <dsp:txXfrm>
        <a:off x="2634991" y="1580858"/>
        <a:ext cx="3413760" cy="1459253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80EF955-CE58-4C40-A856-CA4FA66CA6C2}">
      <dsp:nvSpPr>
        <dsp:cNvPr id="0" name=""/>
        <dsp:cNvSpPr/>
      </dsp:nvSpPr>
      <dsp:spPr>
        <a:xfrm>
          <a:off x="2428370" y="1821133"/>
          <a:ext cx="2541500" cy="1385179"/>
        </a:xfrm>
        <a:prstGeom prst="ellipse">
          <a:avLst/>
        </a:prstGeom>
        <a:noFill/>
        <a:ln w="19050" cap="flat" cmpd="sng" algn="ctr">
          <a:solidFill>
            <a:srgbClr val="2D2D8A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000" b="1" kern="1200" dirty="0" smtClean="0">
              <a:solidFill>
                <a:srgbClr val="2D2D8A"/>
              </a:solidFill>
            </a:rPr>
            <a:t>Adverse emotional reactions</a:t>
          </a:r>
          <a:endParaRPr lang="en-US" sz="2000" b="1" kern="1200" dirty="0">
            <a:solidFill>
              <a:srgbClr val="2D2D8A"/>
            </a:solidFill>
          </a:endParaRPr>
        </a:p>
      </dsp:txBody>
      <dsp:txXfrm>
        <a:off x="2428370" y="1821133"/>
        <a:ext cx="2541500" cy="1385179"/>
      </dsp:txXfrm>
    </dsp:sp>
    <dsp:sp modelId="{DAE4ECCD-8FAE-49C7-A0D2-ED39ACBD9950}">
      <dsp:nvSpPr>
        <dsp:cNvPr id="0" name=""/>
        <dsp:cNvSpPr/>
      </dsp:nvSpPr>
      <dsp:spPr>
        <a:xfrm rot="16216243">
          <a:off x="3521685" y="1622764"/>
          <a:ext cx="363131" cy="33617"/>
        </a:xfrm>
        <a:custGeom>
          <a:avLst/>
          <a:gdLst/>
          <a:ahLst/>
          <a:cxnLst/>
          <a:rect l="0" t="0" r="0" b="0"/>
          <a:pathLst>
            <a:path>
              <a:moveTo>
                <a:pt x="0" y="16808"/>
              </a:moveTo>
              <a:lnTo>
                <a:pt x="363131" y="16808"/>
              </a:lnTo>
            </a:path>
          </a:pathLst>
        </a:custGeom>
        <a:noFill/>
        <a:ln w="25400" cap="flat" cmpd="sng" algn="ctr">
          <a:solidFill>
            <a:srgbClr val="2A4D92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 rot="16216243">
        <a:off x="3694172" y="1630494"/>
        <a:ext cx="18156" cy="18156"/>
      </dsp:txXfrm>
    </dsp:sp>
    <dsp:sp modelId="{6BC62E02-3746-4D7F-AF59-8582D3E76718}">
      <dsp:nvSpPr>
        <dsp:cNvPr id="0" name=""/>
        <dsp:cNvSpPr/>
      </dsp:nvSpPr>
      <dsp:spPr>
        <a:xfrm>
          <a:off x="2412280" y="72831"/>
          <a:ext cx="2590203" cy="1385179"/>
        </a:xfrm>
        <a:prstGeom prst="ellipse">
          <a:avLst/>
        </a:prstGeom>
        <a:solidFill>
          <a:srgbClr val="87A4DD"/>
        </a:solidFill>
        <a:ln w="12700" cap="flat" cmpd="sng" algn="ctr">
          <a:solidFill>
            <a:srgbClr val="40008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1" kern="1200" dirty="0" smtClean="0">
              <a:solidFill>
                <a:srgbClr val="2D2D8A"/>
              </a:solidFill>
            </a:rPr>
            <a:t>Low level of HPV knowledge</a:t>
          </a:r>
          <a:endParaRPr lang="en-US" sz="1800" b="1" kern="1200" dirty="0">
            <a:solidFill>
              <a:srgbClr val="2D2D8A"/>
            </a:solidFill>
          </a:endParaRPr>
        </a:p>
      </dsp:txBody>
      <dsp:txXfrm>
        <a:off x="2412280" y="72831"/>
        <a:ext cx="2590203" cy="1385179"/>
      </dsp:txXfrm>
    </dsp:sp>
    <dsp:sp modelId="{98A737CB-DD30-4F89-94C8-568C8F48597E}">
      <dsp:nvSpPr>
        <dsp:cNvPr id="0" name=""/>
        <dsp:cNvSpPr/>
      </dsp:nvSpPr>
      <dsp:spPr>
        <a:xfrm rot="20560833">
          <a:off x="4799155" y="2133659"/>
          <a:ext cx="129705" cy="33617"/>
        </a:xfrm>
        <a:custGeom>
          <a:avLst/>
          <a:gdLst/>
          <a:ahLst/>
          <a:cxnLst/>
          <a:rect l="0" t="0" r="0" b="0"/>
          <a:pathLst>
            <a:path>
              <a:moveTo>
                <a:pt x="0" y="16808"/>
              </a:moveTo>
              <a:lnTo>
                <a:pt x="129705" y="16808"/>
              </a:lnTo>
            </a:path>
          </a:pathLst>
        </a:custGeom>
        <a:noFill/>
        <a:ln w="25400" cap="flat" cmpd="sng" algn="ctr">
          <a:solidFill>
            <a:srgbClr val="2A4D92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 rot="20560833">
        <a:off x="4860765" y="2147225"/>
        <a:ext cx="6485" cy="6485"/>
      </dsp:txXfrm>
    </dsp:sp>
    <dsp:sp modelId="{F1E753E8-A4E4-4064-BA0D-5E15525383AE}">
      <dsp:nvSpPr>
        <dsp:cNvPr id="0" name=""/>
        <dsp:cNvSpPr/>
      </dsp:nvSpPr>
      <dsp:spPr>
        <a:xfrm>
          <a:off x="4732456" y="1080356"/>
          <a:ext cx="2684367" cy="1385179"/>
        </a:xfrm>
        <a:prstGeom prst="ellipse">
          <a:avLst/>
        </a:prstGeom>
        <a:solidFill>
          <a:schemeClr val="accent2">
            <a:lumMod val="20000"/>
            <a:lumOff val="80000"/>
          </a:schemeClr>
        </a:solidFill>
        <a:ln w="12700" cap="flat" cmpd="sng" algn="ctr">
          <a:solidFill>
            <a:srgbClr val="40008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800" b="1" kern="1200" dirty="0" smtClean="0">
              <a:solidFill>
                <a:srgbClr val="2D2D8A"/>
              </a:solidFill>
            </a:rPr>
            <a:t>Awareness HPV is sexually transmitted</a:t>
          </a:r>
          <a:endParaRPr lang="en-US" sz="1800" b="1" kern="1200" dirty="0">
            <a:solidFill>
              <a:srgbClr val="2D2D8A"/>
            </a:solidFill>
          </a:endParaRPr>
        </a:p>
      </dsp:txBody>
      <dsp:txXfrm>
        <a:off x="4732456" y="1080356"/>
        <a:ext cx="2684367" cy="1385179"/>
      </dsp:txXfrm>
    </dsp:sp>
    <dsp:sp modelId="{8A9C1C88-506F-4373-AE98-4B9780685D94}">
      <dsp:nvSpPr>
        <dsp:cNvPr id="0" name=""/>
        <dsp:cNvSpPr/>
      </dsp:nvSpPr>
      <dsp:spPr>
        <a:xfrm rot="1935122">
          <a:off x="4488163" y="3164949"/>
          <a:ext cx="539289" cy="33617"/>
        </a:xfrm>
        <a:custGeom>
          <a:avLst/>
          <a:gdLst/>
          <a:ahLst/>
          <a:cxnLst/>
          <a:rect l="0" t="0" r="0" b="0"/>
          <a:pathLst>
            <a:path>
              <a:moveTo>
                <a:pt x="0" y="16808"/>
              </a:moveTo>
              <a:lnTo>
                <a:pt x="539289" y="16808"/>
              </a:lnTo>
            </a:path>
          </a:pathLst>
        </a:custGeom>
        <a:noFill/>
        <a:ln w="25400" cap="flat" cmpd="sng" algn="ctr">
          <a:solidFill>
            <a:srgbClr val="2A4D92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 rot="1935122">
        <a:off x="4744325" y="3168276"/>
        <a:ext cx="26964" cy="26964"/>
      </dsp:txXfrm>
    </dsp:sp>
    <dsp:sp modelId="{8FAAAD9E-8CC3-4287-BE89-ADD834658ECC}">
      <dsp:nvSpPr>
        <dsp:cNvPr id="0" name=""/>
        <dsp:cNvSpPr/>
      </dsp:nvSpPr>
      <dsp:spPr>
        <a:xfrm>
          <a:off x="4501715" y="3167388"/>
          <a:ext cx="2661844" cy="1385179"/>
        </a:xfrm>
        <a:prstGeom prst="ellipse">
          <a:avLst/>
        </a:prstGeom>
        <a:solidFill>
          <a:schemeClr val="accent1">
            <a:lumMod val="90000"/>
          </a:schemeClr>
        </a:solidFill>
        <a:ln w="12700" cap="flat" cmpd="sng" algn="ctr">
          <a:solidFill>
            <a:srgbClr val="40008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800" b="1" kern="1200" dirty="0" smtClean="0">
              <a:solidFill>
                <a:srgbClr val="2D2D8A"/>
              </a:solidFill>
            </a:rPr>
            <a:t>Awareness HPV is common among those sexually active</a:t>
          </a:r>
          <a:endParaRPr lang="en-US" sz="1800" b="1" kern="1200" dirty="0">
            <a:solidFill>
              <a:srgbClr val="2D2D8A"/>
            </a:solidFill>
          </a:endParaRPr>
        </a:p>
      </dsp:txBody>
      <dsp:txXfrm>
        <a:off x="4501715" y="3167388"/>
        <a:ext cx="2661844" cy="1385179"/>
      </dsp:txXfrm>
    </dsp:sp>
    <dsp:sp modelId="{45D38E5C-D60C-4DD6-A71B-9A9F48866875}">
      <dsp:nvSpPr>
        <dsp:cNvPr id="0" name=""/>
        <dsp:cNvSpPr/>
      </dsp:nvSpPr>
      <dsp:spPr>
        <a:xfrm rot="8794721">
          <a:off x="2462146" y="3159345"/>
          <a:ext cx="466318" cy="33617"/>
        </a:xfrm>
        <a:custGeom>
          <a:avLst/>
          <a:gdLst/>
          <a:ahLst/>
          <a:cxnLst/>
          <a:rect l="0" t="0" r="0" b="0"/>
          <a:pathLst>
            <a:path>
              <a:moveTo>
                <a:pt x="0" y="16808"/>
              </a:moveTo>
              <a:lnTo>
                <a:pt x="466318" y="16808"/>
              </a:lnTo>
            </a:path>
          </a:pathLst>
        </a:custGeom>
        <a:noFill/>
        <a:ln w="25400" cap="flat" cmpd="sng" algn="ctr">
          <a:solidFill>
            <a:srgbClr val="2A4D92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 rot="8794721">
        <a:off x="2683647" y="3164496"/>
        <a:ext cx="23315" cy="23315"/>
      </dsp:txXfrm>
    </dsp:sp>
    <dsp:sp modelId="{FDB2E2EB-5FDE-415F-8C80-32979393AD5B}">
      <dsp:nvSpPr>
        <dsp:cNvPr id="0" name=""/>
        <dsp:cNvSpPr/>
      </dsp:nvSpPr>
      <dsp:spPr>
        <a:xfrm>
          <a:off x="250221" y="3167399"/>
          <a:ext cx="2817663" cy="1385179"/>
        </a:xfrm>
        <a:prstGeom prst="ellipse">
          <a:avLst/>
        </a:prstGeom>
        <a:solidFill>
          <a:srgbClr val="79E9FF"/>
        </a:solidFill>
        <a:ln w="12700" cap="flat" cmpd="sng" algn="ctr">
          <a:solidFill>
            <a:srgbClr val="40008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800" b="1" kern="1200" dirty="0" smtClean="0">
              <a:solidFill>
                <a:srgbClr val="2D2D8A"/>
              </a:solidFill>
            </a:rPr>
            <a:t>Low HPV information needs</a:t>
          </a:r>
          <a:endParaRPr lang="en-US" sz="1800" b="1" kern="1200" dirty="0">
            <a:solidFill>
              <a:srgbClr val="2D2D8A"/>
            </a:solidFill>
          </a:endParaRPr>
        </a:p>
      </dsp:txBody>
      <dsp:txXfrm>
        <a:off x="250221" y="3167399"/>
        <a:ext cx="2817663" cy="1385179"/>
      </dsp:txXfrm>
    </dsp:sp>
    <dsp:sp modelId="{08954DC2-2C98-4F2E-ACC4-4F84CF9F2F51}">
      <dsp:nvSpPr>
        <dsp:cNvPr id="0" name=""/>
        <dsp:cNvSpPr/>
      </dsp:nvSpPr>
      <dsp:spPr>
        <a:xfrm rot="12204810">
          <a:off x="2327132" y="1987954"/>
          <a:ext cx="393221" cy="33617"/>
        </a:xfrm>
        <a:custGeom>
          <a:avLst/>
          <a:gdLst/>
          <a:ahLst/>
          <a:cxnLst/>
          <a:rect l="0" t="0" r="0" b="0"/>
          <a:pathLst>
            <a:path>
              <a:moveTo>
                <a:pt x="0" y="16808"/>
              </a:moveTo>
              <a:lnTo>
                <a:pt x="393221" y="16808"/>
              </a:lnTo>
            </a:path>
          </a:pathLst>
        </a:custGeom>
        <a:noFill/>
        <a:ln w="25400" cap="flat" cmpd="sng" algn="ctr">
          <a:solidFill>
            <a:srgbClr val="2A4D92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 rot="12204810">
        <a:off x="2513912" y="1994932"/>
        <a:ext cx="19661" cy="19661"/>
      </dsp:txXfrm>
    </dsp:sp>
    <dsp:sp modelId="{35FD38FC-C246-4FA8-9973-DC104354319F}">
      <dsp:nvSpPr>
        <dsp:cNvPr id="0" name=""/>
        <dsp:cNvSpPr/>
      </dsp:nvSpPr>
      <dsp:spPr>
        <a:xfrm>
          <a:off x="0" y="792489"/>
          <a:ext cx="2647203" cy="1385179"/>
        </a:xfrm>
        <a:prstGeom prst="ellipse">
          <a:avLst/>
        </a:prstGeom>
        <a:solidFill>
          <a:srgbClr val="D2DDF2"/>
        </a:solidFill>
        <a:ln w="12700" cap="flat" cmpd="sng" algn="ctr">
          <a:solidFill>
            <a:srgbClr val="40008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800" b="1" kern="1200" dirty="0" smtClean="0">
              <a:solidFill>
                <a:srgbClr val="2D2D8A"/>
              </a:solidFill>
            </a:rPr>
            <a:t>High concern over abnormal smear result or CIN</a:t>
          </a:r>
          <a:endParaRPr lang="en-US" sz="1800" b="1" kern="1200" dirty="0">
            <a:solidFill>
              <a:srgbClr val="2D2D8A"/>
            </a:solidFill>
          </a:endParaRPr>
        </a:p>
      </dsp:txBody>
      <dsp:txXfrm>
        <a:off x="0" y="792489"/>
        <a:ext cx="2647203" cy="1385179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80EF955-CE58-4C40-A856-CA4FA66CA6C2}">
      <dsp:nvSpPr>
        <dsp:cNvPr id="0" name=""/>
        <dsp:cNvSpPr/>
      </dsp:nvSpPr>
      <dsp:spPr>
        <a:xfrm>
          <a:off x="2637301" y="1743438"/>
          <a:ext cx="2538985" cy="1383809"/>
        </a:xfrm>
        <a:prstGeom prst="ellipse">
          <a:avLst/>
        </a:prstGeom>
        <a:noFill/>
        <a:ln w="25400" cap="flat" cmpd="sng" algn="ctr">
          <a:solidFill>
            <a:srgbClr val="2D2D8A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GB" sz="2000" b="1" kern="1200" dirty="0" smtClean="0">
              <a:solidFill>
                <a:srgbClr val="2D2D8A"/>
              </a:solidFill>
            </a:rPr>
            <a:t>HPV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GB" sz="2000" b="1" kern="1200" dirty="0" smtClean="0">
              <a:solidFill>
                <a:srgbClr val="2D2D8A"/>
              </a:solidFill>
            </a:rPr>
            <a:t>Information needs</a:t>
          </a:r>
          <a:endParaRPr lang="en-US" sz="2000" b="1" kern="1200" dirty="0">
            <a:solidFill>
              <a:srgbClr val="2D2D8A"/>
            </a:solidFill>
          </a:endParaRPr>
        </a:p>
      </dsp:txBody>
      <dsp:txXfrm>
        <a:off x="2637301" y="1743438"/>
        <a:ext cx="2538985" cy="1383809"/>
      </dsp:txXfrm>
    </dsp:sp>
    <dsp:sp modelId="{6A21F7BE-7E6A-43DE-98CC-C7C1B12A878F}">
      <dsp:nvSpPr>
        <dsp:cNvPr id="0" name=""/>
        <dsp:cNvSpPr/>
      </dsp:nvSpPr>
      <dsp:spPr>
        <a:xfrm rot="16200000">
          <a:off x="3619809" y="1440429"/>
          <a:ext cx="573969" cy="32047"/>
        </a:xfrm>
        <a:custGeom>
          <a:avLst/>
          <a:gdLst/>
          <a:ahLst/>
          <a:cxnLst/>
          <a:rect l="0" t="0" r="0" b="0"/>
          <a:pathLst>
            <a:path>
              <a:moveTo>
                <a:pt x="0" y="16023"/>
              </a:moveTo>
              <a:lnTo>
                <a:pt x="573969" y="16023"/>
              </a:lnTo>
            </a:path>
          </a:pathLst>
        </a:custGeom>
        <a:noFill/>
        <a:ln w="25400" cap="flat" cmpd="sng" algn="ctr">
          <a:solidFill>
            <a:srgbClr val="2D2D8A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 rot="16200000">
        <a:off x="3892445" y="1442104"/>
        <a:ext cx="28698" cy="28698"/>
      </dsp:txXfrm>
    </dsp:sp>
    <dsp:sp modelId="{5D5C760B-A64B-4236-B305-76A18278981E}">
      <dsp:nvSpPr>
        <dsp:cNvPr id="0" name=""/>
        <dsp:cNvSpPr/>
      </dsp:nvSpPr>
      <dsp:spPr>
        <a:xfrm>
          <a:off x="2484819" y="98580"/>
          <a:ext cx="2843949" cy="1070888"/>
        </a:xfrm>
        <a:prstGeom prst="ellipse">
          <a:avLst/>
        </a:prstGeom>
        <a:solidFill>
          <a:srgbClr val="00B0F0"/>
        </a:solidFill>
        <a:ln w="12700" cap="flat" cmpd="sng" algn="ctr">
          <a:solidFill>
            <a:srgbClr val="2D2D8A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1" kern="1200" dirty="0" smtClean="0">
              <a:solidFill>
                <a:schemeClr val="bg1"/>
              </a:solidFill>
            </a:rPr>
            <a:t>Amount of information provided about HPV</a:t>
          </a:r>
          <a:endParaRPr lang="en-US" sz="1800" b="1" kern="1200" dirty="0">
            <a:solidFill>
              <a:schemeClr val="bg1"/>
            </a:solidFill>
          </a:endParaRPr>
        </a:p>
      </dsp:txBody>
      <dsp:txXfrm>
        <a:off x="2484819" y="98580"/>
        <a:ext cx="2843949" cy="1070888"/>
      </dsp:txXfrm>
    </dsp:sp>
    <dsp:sp modelId="{DAE4ECCD-8FAE-49C7-A0D2-ED39ACBD9950}">
      <dsp:nvSpPr>
        <dsp:cNvPr id="0" name=""/>
        <dsp:cNvSpPr/>
      </dsp:nvSpPr>
      <dsp:spPr>
        <a:xfrm rot="21073249">
          <a:off x="5127563" y="2222400"/>
          <a:ext cx="108626" cy="32047"/>
        </a:xfrm>
        <a:custGeom>
          <a:avLst/>
          <a:gdLst/>
          <a:ahLst/>
          <a:cxnLst/>
          <a:rect l="0" t="0" r="0" b="0"/>
          <a:pathLst>
            <a:path>
              <a:moveTo>
                <a:pt x="0" y="16023"/>
              </a:moveTo>
              <a:lnTo>
                <a:pt x="108626" y="16023"/>
              </a:lnTo>
            </a:path>
          </a:pathLst>
        </a:custGeom>
        <a:noFill/>
        <a:ln w="25400" cap="flat" cmpd="sng" algn="ctr">
          <a:solidFill>
            <a:srgbClr val="2D2D8A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 rot="21073249">
        <a:off x="5179161" y="2235708"/>
        <a:ext cx="5431" cy="5431"/>
      </dsp:txXfrm>
    </dsp:sp>
    <dsp:sp modelId="{6BC62E02-3746-4D7F-AF59-8582D3E76718}">
      <dsp:nvSpPr>
        <dsp:cNvPr id="0" name=""/>
        <dsp:cNvSpPr/>
      </dsp:nvSpPr>
      <dsp:spPr>
        <a:xfrm>
          <a:off x="5184759" y="1346261"/>
          <a:ext cx="2587640" cy="1383809"/>
        </a:xfrm>
        <a:prstGeom prst="ellipse">
          <a:avLst/>
        </a:prstGeom>
        <a:solidFill>
          <a:srgbClr val="92D050"/>
        </a:solidFill>
        <a:ln w="12700" cap="flat" cmpd="sng" algn="ctr">
          <a:solidFill>
            <a:srgbClr val="2D2D8A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1" kern="1200" dirty="0" smtClean="0">
              <a:solidFill>
                <a:schemeClr val="bg1"/>
              </a:solidFill>
            </a:rPr>
            <a:t>Concerns surrounding abnormal smear result or CIN</a:t>
          </a:r>
          <a:endParaRPr lang="en-US" sz="1800" b="1" kern="1200" dirty="0">
            <a:solidFill>
              <a:schemeClr val="bg1"/>
            </a:solidFill>
          </a:endParaRPr>
        </a:p>
      </dsp:txBody>
      <dsp:txXfrm>
        <a:off x="5184759" y="1346261"/>
        <a:ext cx="2587640" cy="1383809"/>
      </dsp:txXfrm>
    </dsp:sp>
    <dsp:sp modelId="{01251955-4225-4D40-B490-BF3363E6F0AC}">
      <dsp:nvSpPr>
        <dsp:cNvPr id="0" name=""/>
        <dsp:cNvSpPr/>
      </dsp:nvSpPr>
      <dsp:spPr>
        <a:xfrm rot="2747196">
          <a:off x="4429712" y="3200644"/>
          <a:ext cx="474486" cy="32047"/>
        </a:xfrm>
        <a:custGeom>
          <a:avLst/>
          <a:gdLst/>
          <a:ahLst/>
          <a:cxnLst/>
          <a:rect l="0" t="0" r="0" b="0"/>
          <a:pathLst>
            <a:path>
              <a:moveTo>
                <a:pt x="0" y="16023"/>
              </a:moveTo>
              <a:lnTo>
                <a:pt x="474486" y="16023"/>
              </a:lnTo>
            </a:path>
          </a:pathLst>
        </a:custGeom>
        <a:noFill/>
        <a:ln w="25400" cap="flat" cmpd="sng" algn="ctr">
          <a:solidFill>
            <a:srgbClr val="2D2D8A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 rot="2747196">
        <a:off x="4655093" y="3204806"/>
        <a:ext cx="23724" cy="23724"/>
      </dsp:txXfrm>
    </dsp:sp>
    <dsp:sp modelId="{681202CF-419A-4315-A245-F5F3FE790440}">
      <dsp:nvSpPr>
        <dsp:cNvPr id="0" name=""/>
        <dsp:cNvSpPr/>
      </dsp:nvSpPr>
      <dsp:spPr>
        <a:xfrm>
          <a:off x="4236656" y="3295858"/>
          <a:ext cx="2361014" cy="1383809"/>
        </a:xfrm>
        <a:prstGeom prst="ellipse">
          <a:avLst/>
        </a:prstGeom>
        <a:solidFill>
          <a:srgbClr val="CC66FF"/>
        </a:solidFill>
        <a:ln w="12700" cap="flat" cmpd="sng" algn="ctr">
          <a:solidFill>
            <a:srgbClr val="2D2D8A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1" kern="1200" dirty="0" smtClean="0">
              <a:solidFill>
                <a:schemeClr val="bg1"/>
              </a:solidFill>
            </a:rPr>
            <a:t>Previous negative health care experience</a:t>
          </a:r>
          <a:endParaRPr lang="en-US" sz="1800" b="1" kern="1200" dirty="0">
            <a:solidFill>
              <a:schemeClr val="bg1"/>
            </a:solidFill>
          </a:endParaRPr>
        </a:p>
      </dsp:txBody>
      <dsp:txXfrm>
        <a:off x="4236656" y="3295858"/>
        <a:ext cx="2361014" cy="1383809"/>
      </dsp:txXfrm>
    </dsp:sp>
    <dsp:sp modelId="{98A737CB-DD30-4F89-94C8-568C8F48597E}">
      <dsp:nvSpPr>
        <dsp:cNvPr id="0" name=""/>
        <dsp:cNvSpPr/>
      </dsp:nvSpPr>
      <dsp:spPr>
        <a:xfrm rot="7981243">
          <a:off x="2971975" y="3192190"/>
          <a:ext cx="427165" cy="32047"/>
        </a:xfrm>
        <a:custGeom>
          <a:avLst/>
          <a:gdLst/>
          <a:ahLst/>
          <a:cxnLst/>
          <a:rect l="0" t="0" r="0" b="0"/>
          <a:pathLst>
            <a:path>
              <a:moveTo>
                <a:pt x="0" y="16023"/>
              </a:moveTo>
              <a:lnTo>
                <a:pt x="427165" y="16023"/>
              </a:lnTo>
            </a:path>
          </a:pathLst>
        </a:custGeom>
        <a:noFill/>
        <a:ln w="25400" cap="flat" cmpd="sng" algn="ctr">
          <a:solidFill>
            <a:srgbClr val="2D2D8A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 rot="7981243">
        <a:off x="3174878" y="3197534"/>
        <a:ext cx="21358" cy="21358"/>
      </dsp:txXfrm>
    </dsp:sp>
    <dsp:sp modelId="{F1E753E8-A4E4-4064-BA0D-5E15525383AE}">
      <dsp:nvSpPr>
        <dsp:cNvPr id="0" name=""/>
        <dsp:cNvSpPr/>
      </dsp:nvSpPr>
      <dsp:spPr>
        <a:xfrm>
          <a:off x="1117238" y="3295853"/>
          <a:ext cx="2681711" cy="1383809"/>
        </a:xfrm>
        <a:prstGeom prst="ellipse">
          <a:avLst/>
        </a:prstGeom>
        <a:solidFill>
          <a:schemeClr val="accent1">
            <a:lumMod val="50000"/>
          </a:schemeClr>
        </a:solidFill>
        <a:ln w="12700" cap="flat" cmpd="sng" algn="ctr">
          <a:solidFill>
            <a:srgbClr val="2D2D8A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1" kern="1200" dirty="0" smtClean="0">
              <a:solidFill>
                <a:schemeClr val="bg1"/>
              </a:solidFill>
            </a:rPr>
            <a:t>Relation of HPV to other life events</a:t>
          </a:r>
          <a:endParaRPr lang="en-US" sz="1800" b="1" kern="1200" dirty="0">
            <a:solidFill>
              <a:schemeClr val="bg1"/>
            </a:solidFill>
          </a:endParaRPr>
        </a:p>
      </dsp:txBody>
      <dsp:txXfrm>
        <a:off x="1117238" y="3295853"/>
        <a:ext cx="2681711" cy="1383809"/>
      </dsp:txXfrm>
    </dsp:sp>
    <dsp:sp modelId="{8A9C1C88-506F-4373-AE98-4B9780685D94}">
      <dsp:nvSpPr>
        <dsp:cNvPr id="0" name=""/>
        <dsp:cNvSpPr/>
      </dsp:nvSpPr>
      <dsp:spPr>
        <a:xfrm rot="11350750">
          <a:off x="2608987" y="2216165"/>
          <a:ext cx="81201" cy="32047"/>
        </a:xfrm>
        <a:custGeom>
          <a:avLst/>
          <a:gdLst/>
          <a:ahLst/>
          <a:cxnLst/>
          <a:rect l="0" t="0" r="0" b="0"/>
          <a:pathLst>
            <a:path>
              <a:moveTo>
                <a:pt x="0" y="16023"/>
              </a:moveTo>
              <a:lnTo>
                <a:pt x="81201" y="16023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 rot="11350750">
        <a:off x="2647558" y="2230158"/>
        <a:ext cx="4060" cy="4060"/>
      </dsp:txXfrm>
    </dsp:sp>
    <dsp:sp modelId="{8FAAAD9E-8CC3-4287-BE89-ADD834658ECC}">
      <dsp:nvSpPr>
        <dsp:cNvPr id="0" name=""/>
        <dsp:cNvSpPr/>
      </dsp:nvSpPr>
      <dsp:spPr>
        <a:xfrm>
          <a:off x="0" y="1327859"/>
          <a:ext cx="2670018" cy="1383809"/>
        </a:xfrm>
        <a:prstGeom prst="ellipse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rgbClr val="2D2D8A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bg1"/>
              </a:solidFill>
            </a:rPr>
            <a:t>Awareness of HPV being sexually transmitted</a:t>
          </a:r>
          <a:endParaRPr lang="en-US" sz="1800" b="1" kern="1200" dirty="0">
            <a:solidFill>
              <a:schemeClr val="bg1"/>
            </a:solidFill>
          </a:endParaRPr>
        </a:p>
      </dsp:txBody>
      <dsp:txXfrm>
        <a:off x="0" y="1327859"/>
        <a:ext cx="2670018" cy="13838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4">
  <dgm:title val=""/>
  <dgm:desc val=""/>
  <dgm:catLst>
    <dgm:cat type="relationship" pri="8000"/>
    <dgm:cat type="process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b" for="ch" forName="upArrowText" refType="h" fact="0.48"/>
              <dgm:constr type="l" for="ch" forName="upArrowText" refType="w" refFor="ch" refForName="upArrow" fact="1.03"/>
            </dgm:constrLst>
          </dgm:if>
          <dgm:else name="Name4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b" for="ch" forName="upArrowText" refType="h" fact="0.48"/>
              <dgm:constr type="l" for="ch" forName="upArrowText" refType="w" refFor="ch" refForName="upArrow" fact="1.03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refFor="ch" refForName="downArrow" fact="0.3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 refType="w" refFor="ch" refForName="downArrow" fact="1.33"/>
            </dgm:constrLst>
          </dgm:else>
        </dgm:choose>
      </dgm:if>
      <dgm:else name="Name5">
        <dgm:choose name="Name6">
          <dgm:if name="Name7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t" for="ch" forName="upArrowText"/>
              <dgm:constr type="l" for="ch" forName="upArrowText" refType="w" fact="0.1"/>
            </dgm:constrLst>
          </dgm:if>
          <dgm:else name="Name8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t" for="ch" forName="upArrowText"/>
              <dgm:constr type="l" for="ch" forName="upArrowText" refType="w" fact="0.1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fact="0.57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/>
            </dgm:constrLst>
          </dgm:else>
        </dgm:choose>
      </dgm:else>
    </dgm:choose>
    <dgm:ruleLst/>
    <dgm:forEach name="Name9" axis="ch" ptType="node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chMax val="0"/>
          <dgm:bulletEnabled val="1"/>
        </dgm:varLst>
        <dgm:choose name="Name10">
          <dgm:if name="Name1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2">
            <dgm:choose name="Name13">
              <dgm:if name="Name14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15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  <dgm:forEach name="Name16" axis="ch" ptType="node" st="2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chMax val="0"/>
          <dgm:bulletEnabled val="1"/>
        </dgm:varLst>
        <dgm:choose name="Name17">
          <dgm:if name="Name18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9">
            <dgm:choose name="Name20">
              <dgm:if name="Name21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22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48939" cy="497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41" tIns="45770" rIns="91541" bIns="4577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8262" y="0"/>
            <a:ext cx="2948938" cy="497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41" tIns="45770" rIns="91541" bIns="4577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1896"/>
            <a:ext cx="2948939" cy="497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41" tIns="45770" rIns="91541" bIns="4577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8262" y="9441896"/>
            <a:ext cx="2948938" cy="497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41" tIns="45770" rIns="91541" bIns="4577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9AC6DA10-5A3C-494B-A270-C2CA69C8A55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48939" cy="497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41" tIns="45770" rIns="91541" bIns="4577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8262" y="0"/>
            <a:ext cx="2948938" cy="497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41" tIns="45770" rIns="91541" bIns="4577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6125"/>
            <a:ext cx="4968875" cy="3725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7733" y="4721744"/>
            <a:ext cx="4991735" cy="447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41" tIns="45770" rIns="91541" bIns="4577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1896"/>
            <a:ext cx="2948939" cy="497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41" tIns="45770" rIns="91541" bIns="4577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8262" y="9441896"/>
            <a:ext cx="2948938" cy="497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41" tIns="45770" rIns="91541" bIns="4577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D0FECAD3-4CA0-4492-9713-FDA40A8E29B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endParaRPr lang="en-US" i="0" baseline="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endParaRPr lang="en-IE" baseline="0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endParaRPr lang="en-IE" baseline="0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endParaRPr lang="en-IE" b="0" baseline="0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 smtClean="0"/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endParaRPr lang="en-US" baseline="0" dirty="0" smtClean="0"/>
          </a:p>
          <a:p>
            <a:pPr>
              <a:buFont typeface="Arial" pitchFamily="34" charset="0"/>
              <a:buChar char="•"/>
            </a:pPr>
            <a:endParaRPr lang="en-GB" baseline="0" dirty="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endParaRPr lang="en-US" baseline="0" dirty="0" smtClean="0"/>
          </a:p>
          <a:p>
            <a:pPr>
              <a:buFont typeface="Arial" pitchFamily="34" charset="0"/>
              <a:buChar char="•"/>
            </a:pPr>
            <a:endParaRPr lang="en-GB" baseline="0" dirty="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endParaRPr lang="en-US" baseline="0" dirty="0" smtClean="0"/>
          </a:p>
          <a:p>
            <a:pPr>
              <a:buFont typeface="Arial" pitchFamily="34" charset="0"/>
              <a:buChar char="•"/>
            </a:pPr>
            <a:endParaRPr lang="en-GB" baseline="0" dirty="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endParaRPr lang="en-US" baseline="0" dirty="0" smtClean="0"/>
          </a:p>
          <a:p>
            <a:pPr>
              <a:buFont typeface="Arial" pitchFamily="34" charset="0"/>
              <a:buChar char="•"/>
            </a:pPr>
            <a:endParaRPr lang="en-GB" baseline="0" dirty="0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endParaRPr lang="en-US" baseline="0" dirty="0" smtClean="0"/>
          </a:p>
          <a:p>
            <a:pPr>
              <a:buFont typeface="Arial" pitchFamily="34" charset="0"/>
              <a:buChar char="•"/>
            </a:pPr>
            <a:endParaRPr lang="en-GB" baseline="0" dirty="0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5">
              <a:buFont typeface="Arial" pitchFamily="34" charset="0"/>
              <a:buChar char="•"/>
            </a:pPr>
            <a:endParaRPr lang="en-I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EE20E4-B883-410C-BD48-D935849C0059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None/>
            </a:pPr>
            <a:endParaRPr lang="en-GB" dirty="0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342865" indent="-342865" algn="just">
              <a:spcBef>
                <a:spcPts val="0"/>
              </a:spcBef>
              <a:buClr>
                <a:srgbClr val="009FBD"/>
              </a:buClr>
              <a:buFont typeface="Arial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endParaRPr lang="en-GB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endParaRPr lang="en-GB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endParaRPr lang="en-GB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endParaRPr lang="en-IE" baseline="0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endParaRPr lang="en-IE" b="1" baseline="0" dirty="0" smtClean="0"/>
          </a:p>
          <a:p>
            <a:pPr>
              <a:buFont typeface="Arial" pitchFamily="34" charset="0"/>
              <a:buNone/>
            </a:pPr>
            <a:endParaRPr lang="en-IE" b="1" baseline="0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endParaRPr lang="en-IE" b="1" i="0" baseline="0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endParaRPr lang="en-IE" b="1" baseline="0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850" y="5661025"/>
            <a:ext cx="1646238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 userDrawn="1"/>
        </p:nvSpPr>
        <p:spPr bwMode="auto">
          <a:xfrm>
            <a:off x="0" y="-26988"/>
            <a:ext cx="9144000" cy="215901"/>
          </a:xfrm>
          <a:prstGeom prst="rect">
            <a:avLst/>
          </a:prstGeom>
          <a:solidFill>
            <a:srgbClr val="294B8E"/>
          </a:solidFill>
          <a:ln w="9525" cap="flat" cmpd="sng" algn="ctr">
            <a:solidFill>
              <a:srgbClr val="294B8E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IE" dirty="0">
              <a:latin typeface="Arial" pitchFamily="34" charset="0"/>
            </a:endParaRPr>
          </a:p>
        </p:txBody>
      </p:sp>
      <p:sp>
        <p:nvSpPr>
          <p:cNvPr id="6" name="Rectangle 5"/>
          <p:cNvSpPr/>
          <p:nvPr userDrawn="1"/>
        </p:nvSpPr>
        <p:spPr bwMode="auto">
          <a:xfrm>
            <a:off x="0" y="188913"/>
            <a:ext cx="9144000" cy="71437"/>
          </a:xfrm>
          <a:prstGeom prst="rect">
            <a:avLst/>
          </a:prstGeom>
          <a:solidFill>
            <a:srgbClr val="009FBD"/>
          </a:solidFill>
          <a:ln w="9525" cap="flat" cmpd="sng" algn="ctr">
            <a:solidFill>
              <a:srgbClr val="009FB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IE" dirty="0">
              <a:latin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980728"/>
            <a:ext cx="7772400" cy="1470025"/>
          </a:xfrm>
        </p:spPr>
        <p:txBody>
          <a:bodyPr/>
          <a:lstStyle>
            <a:lvl1pPr>
              <a:defRPr>
                <a:solidFill>
                  <a:srgbClr val="294B8E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263691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9FBD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IE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76AC3C-7A60-4A47-8BDF-3D405EE565B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7866FD-F9D3-43E8-A6CB-9BA28B1FA94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D1C94E-2938-4EFB-8AD4-C261776C8B5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IE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52B018-8A63-442C-A12C-98EB5CC1ABB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07313" y="333375"/>
            <a:ext cx="1293812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 userDrawn="1"/>
        </p:nvSpPr>
        <p:spPr bwMode="auto">
          <a:xfrm>
            <a:off x="0" y="-26988"/>
            <a:ext cx="9144000" cy="215901"/>
          </a:xfrm>
          <a:prstGeom prst="rect">
            <a:avLst/>
          </a:prstGeom>
          <a:solidFill>
            <a:srgbClr val="294B8E"/>
          </a:solidFill>
          <a:ln w="9525" cap="flat" cmpd="sng" algn="ctr">
            <a:solidFill>
              <a:srgbClr val="294B8E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IE" dirty="0">
              <a:latin typeface="Arial" pitchFamily="34" charset="0"/>
            </a:endParaRPr>
          </a:p>
        </p:txBody>
      </p:sp>
      <p:sp>
        <p:nvSpPr>
          <p:cNvPr id="6" name="Rectangle 5"/>
          <p:cNvSpPr/>
          <p:nvPr userDrawn="1"/>
        </p:nvSpPr>
        <p:spPr bwMode="auto">
          <a:xfrm>
            <a:off x="0" y="188913"/>
            <a:ext cx="9144000" cy="71437"/>
          </a:xfrm>
          <a:prstGeom prst="rect">
            <a:avLst/>
          </a:prstGeom>
          <a:solidFill>
            <a:srgbClr val="009FBD"/>
          </a:solidFill>
          <a:ln w="9525" cap="flat" cmpd="sng" algn="ctr">
            <a:solidFill>
              <a:srgbClr val="009FB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IE" dirty="0">
              <a:latin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0"/>
            <a:ext cx="7128792" cy="1143000"/>
          </a:xfrm>
        </p:spPr>
        <p:txBody>
          <a:bodyPr/>
          <a:lstStyle>
            <a:lvl1pPr>
              <a:defRPr sz="4000" b="1">
                <a:solidFill>
                  <a:srgbClr val="294B8E"/>
                </a:solidFill>
              </a:defRPr>
            </a:lvl1pPr>
          </a:lstStyle>
          <a:p>
            <a:r>
              <a:rPr lang="en-US" dirty="0" smtClean="0"/>
              <a:t>Click to edit Master title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12776"/>
            <a:ext cx="7772400" cy="4683224"/>
          </a:xfrm>
        </p:spPr>
        <p:txBody>
          <a:bodyPr/>
          <a:lstStyle>
            <a:lvl1pPr>
              <a:buClr>
                <a:srgbClr val="009FBD"/>
              </a:buClr>
              <a:defRPr sz="3000">
                <a:solidFill>
                  <a:srgbClr val="294B8E"/>
                </a:solidFill>
              </a:defRPr>
            </a:lvl1pPr>
            <a:lvl2pPr>
              <a:buClr>
                <a:srgbClr val="009FBD"/>
              </a:buClr>
              <a:buFont typeface="Wingdings" pitchFamily="2" charset="2"/>
              <a:buChar char="Ø"/>
              <a:defRPr>
                <a:solidFill>
                  <a:srgbClr val="3663BC"/>
                </a:solidFill>
              </a:defRPr>
            </a:lvl2pPr>
            <a:lvl3pPr>
              <a:buClr>
                <a:srgbClr val="009FBD"/>
              </a:buClr>
              <a:buFont typeface="Courier New" pitchFamily="49" charset="0"/>
              <a:buChar char="o"/>
              <a:defRPr>
                <a:solidFill>
                  <a:srgbClr val="3663BC"/>
                </a:solidFill>
              </a:defRPr>
            </a:lvl3pPr>
            <a:lvl4pPr>
              <a:buClr>
                <a:srgbClr val="009FBD"/>
              </a:buClr>
              <a:buFont typeface="Wingdings" pitchFamily="2" charset="2"/>
              <a:buChar char="v"/>
              <a:defRPr>
                <a:solidFill>
                  <a:srgbClr val="3663BC"/>
                </a:solidFill>
              </a:defRPr>
            </a:lvl4pPr>
            <a:lvl5pPr>
              <a:buClr>
                <a:srgbClr val="009FBD"/>
              </a:buClr>
              <a:defRPr>
                <a:solidFill>
                  <a:srgbClr val="3663BC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IE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4BA49E-8787-49A3-8EC5-7794EB9D3C5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1DD822-F358-4D90-A0E1-65EADD45824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0D176C-5310-46A0-9A07-F51BCBC2669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188027-C5F2-4AAA-8CCA-539CE199409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96EEF1-ABD2-4027-88CD-4AE5FB5B2DB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E1281B-F46B-4D52-ABC1-6EB43E3E7F8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D62729-71C1-40AB-9CFE-ECC9E21A353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IE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A88233-CC86-4277-8FD8-8443FFC1212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ADAA808E-2CB8-47A9-A90A-0C8E2452466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74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ＭＳ Ｐゴシック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ＭＳ Ｐゴシック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ＭＳ Ｐゴシック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ＭＳ Ｐゴシック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ＭＳ Ｐゴシック" pitchFamily="34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ＭＳ Ｐゴシック" pitchFamily="34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ＭＳ Ｐゴシック" pitchFamily="34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ＭＳ Ｐゴシック" pitchFamily="3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wmf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3.wmf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3.wmf"/><Relationship Id="rId7" Type="http://schemas.openxmlformats.org/officeDocument/2006/relationships/diagramColors" Target="../diagrams/colors3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3.wmf"/><Relationship Id="rId7" Type="http://schemas.openxmlformats.org/officeDocument/2006/relationships/diagramQuickStyle" Target="../diagrams/quickStyle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6.png"/><Relationship Id="rId9" Type="http://schemas.microsoft.com/office/2007/relationships/diagramDrawing" Target="../diagrams/drawing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itle 1"/>
          <p:cNvSpPr>
            <a:spLocks noGrp="1"/>
          </p:cNvSpPr>
          <p:nvPr>
            <p:ph type="ctrTitle"/>
          </p:nvPr>
        </p:nvSpPr>
        <p:spPr>
          <a:xfrm>
            <a:off x="611188" y="1412875"/>
            <a:ext cx="7772400" cy="1470025"/>
          </a:xfrm>
        </p:spPr>
        <p:txBody>
          <a:bodyPr/>
          <a:lstStyle/>
          <a:p>
            <a:r>
              <a:rPr lang="en-GB" sz="4000" b="1" dirty="0" smtClean="0"/>
              <a:t/>
            </a:r>
            <a:br>
              <a:rPr lang="en-GB" sz="4000" b="1" dirty="0" smtClean="0"/>
            </a:br>
            <a:r>
              <a:rPr lang="en-GB" sz="3600" b="1" dirty="0" smtClean="0">
                <a:solidFill>
                  <a:srgbClr val="2D2D8A"/>
                </a:solidFill>
              </a:rPr>
              <a:t>“I don’t care what it’s called, I just want to know if I have cancer.” Women’s emotional responses and information needs after having an HPV test</a:t>
            </a:r>
            <a:r>
              <a:rPr lang="en-US" sz="4000" dirty="0" smtClean="0"/>
              <a:t/>
            </a:r>
            <a:br>
              <a:rPr lang="en-US" sz="4000" dirty="0" smtClean="0"/>
            </a:br>
            <a:endParaRPr lang="en-IE" sz="4000" dirty="0" smtClean="0"/>
          </a:p>
        </p:txBody>
      </p:sp>
      <p:pic>
        <p:nvPicPr>
          <p:cNvPr id="7" name="Picture 3" descr="HRB_logo_silver_with_maroon_text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496" y="5733256"/>
            <a:ext cx="1281888" cy="1007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59832" y="5589240"/>
            <a:ext cx="3240360" cy="126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755576" y="3620616"/>
            <a:ext cx="7452000" cy="1752600"/>
          </a:xfrm>
        </p:spPr>
        <p:txBody>
          <a:bodyPr/>
          <a:lstStyle/>
          <a:p>
            <a:pPr lvl="0">
              <a:lnSpc>
                <a:spcPct val="95000"/>
              </a:lnSpc>
              <a:spcBef>
                <a:spcPct val="0"/>
              </a:spcBef>
            </a:pPr>
            <a:r>
              <a:rPr lang="en-GB" altLang="zh-CN" sz="2200" kern="1200" dirty="0" smtClean="0">
                <a:latin typeface="Arial" charset="0"/>
              </a:rPr>
              <a:t>M O’Connor, L Costello, W Prendiville,</a:t>
            </a:r>
          </a:p>
          <a:p>
            <a:pPr lvl="0">
              <a:lnSpc>
                <a:spcPct val="95000"/>
              </a:lnSpc>
              <a:spcBef>
                <a:spcPct val="0"/>
              </a:spcBef>
            </a:pPr>
            <a:r>
              <a:rPr lang="en-GB" altLang="zh-CN" sz="2200" kern="1200" dirty="0" smtClean="0">
                <a:latin typeface="Arial" charset="0"/>
              </a:rPr>
              <a:t> J Murphy</a:t>
            </a:r>
            <a:r>
              <a:rPr lang="en-US" altLang="zh-CN" sz="2200" kern="1200" dirty="0" smtClean="0">
                <a:latin typeface="Arial" charset="0"/>
              </a:rPr>
              <a:t>, L Sharp</a:t>
            </a:r>
          </a:p>
          <a:p>
            <a:pPr lvl="0">
              <a:lnSpc>
                <a:spcPct val="95000"/>
              </a:lnSpc>
              <a:spcBef>
                <a:spcPct val="0"/>
              </a:spcBef>
            </a:pPr>
            <a:r>
              <a:rPr lang="en-GB" altLang="zh-CN" sz="1400" kern="1200" dirty="0" smtClean="0">
                <a:latin typeface="Arial" charset="0"/>
              </a:rPr>
              <a:t> </a:t>
            </a:r>
          </a:p>
          <a:p>
            <a:pPr lvl="0">
              <a:lnSpc>
                <a:spcPct val="95000"/>
              </a:lnSpc>
              <a:spcBef>
                <a:spcPct val="0"/>
              </a:spcBef>
            </a:pPr>
            <a:r>
              <a:rPr lang="en-GB" altLang="zh-CN" sz="2200" kern="1200" dirty="0" smtClean="0">
                <a:latin typeface="Arial" charset="0"/>
              </a:rPr>
              <a:t>on behalf of the Irish Cervical Screening Research Consortium (CERVIVA)</a:t>
            </a:r>
            <a:endParaRPr lang="en-US" altLang="zh-CN" sz="2200" kern="1200" dirty="0" smtClean="0">
              <a:latin typeface="Arial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5877272"/>
            <a:ext cx="2520280" cy="83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3400" dirty="0" smtClean="0">
                <a:solidFill>
                  <a:srgbClr val="2D2D8A"/>
                </a:solidFill>
              </a:rPr>
              <a:t>Emotional impact of HPV testing</a:t>
            </a:r>
            <a:endParaRPr lang="en-IE" sz="3400" dirty="0">
              <a:solidFill>
                <a:srgbClr val="2D2D8A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sz="2200" dirty="0" smtClean="0">
                <a:solidFill>
                  <a:srgbClr val="2D2D8A"/>
                </a:solidFill>
              </a:rPr>
              <a:t>Most women did </a:t>
            </a:r>
            <a:r>
              <a:rPr lang="en-IE" sz="2200" u="sng" dirty="0" smtClean="0">
                <a:solidFill>
                  <a:srgbClr val="2D2D8A"/>
                </a:solidFill>
              </a:rPr>
              <a:t>not</a:t>
            </a:r>
            <a:r>
              <a:rPr lang="en-IE" sz="2200" dirty="0" smtClean="0">
                <a:solidFill>
                  <a:srgbClr val="2D2D8A"/>
                </a:solidFill>
              </a:rPr>
              <a:t> have an emotional reaction to HPV testing</a:t>
            </a:r>
            <a:r>
              <a:rPr lang="en-US" sz="2200" dirty="0" smtClean="0">
                <a:solidFill>
                  <a:srgbClr val="2D2D8A"/>
                </a:solidFill>
              </a:rPr>
              <a:t> </a:t>
            </a:r>
          </a:p>
          <a:p>
            <a:r>
              <a:rPr lang="en-IE" sz="2200" dirty="0" smtClean="0">
                <a:solidFill>
                  <a:srgbClr val="2D2D8A"/>
                </a:solidFill>
              </a:rPr>
              <a:t>Women who </a:t>
            </a:r>
            <a:r>
              <a:rPr lang="en-IE" sz="2200" u="sng" dirty="0" smtClean="0">
                <a:solidFill>
                  <a:srgbClr val="2D2D8A"/>
                </a:solidFill>
              </a:rPr>
              <a:t>did</a:t>
            </a:r>
            <a:r>
              <a:rPr lang="en-IE" sz="2200" dirty="0" smtClean="0">
                <a:solidFill>
                  <a:srgbClr val="2D2D8A"/>
                </a:solidFill>
              </a:rPr>
              <a:t> experience an reaction</a:t>
            </a:r>
          </a:p>
          <a:p>
            <a:pPr lvl="1"/>
            <a:r>
              <a:rPr lang="en-IE" sz="2000" dirty="0" smtClean="0"/>
              <a:t>tested +ve and those who tested –ve</a:t>
            </a:r>
          </a:p>
          <a:p>
            <a:pPr lvl="1"/>
            <a:r>
              <a:rPr lang="en-IE" sz="2000" dirty="0" smtClean="0"/>
              <a:t>reaction to HPV itself (not the test)</a:t>
            </a:r>
          </a:p>
          <a:p>
            <a:endParaRPr lang="en-US" dirty="0"/>
          </a:p>
        </p:txBody>
      </p:sp>
      <p:sp>
        <p:nvSpPr>
          <p:cNvPr id="6" name="Oval Callout 6"/>
          <p:cNvSpPr>
            <a:spLocks noChangeArrowheads="1"/>
          </p:cNvSpPr>
          <p:nvPr/>
        </p:nvSpPr>
        <p:spPr bwMode="auto">
          <a:xfrm>
            <a:off x="6444208" y="2132856"/>
            <a:ext cx="2017712" cy="1079500"/>
          </a:xfrm>
          <a:prstGeom prst="wedgeEllipseCallout">
            <a:avLst>
              <a:gd name="adj1" fmla="val -46176"/>
              <a:gd name="adj2" fmla="val -53227"/>
            </a:avLst>
          </a:prstGeom>
          <a:solidFill>
            <a:srgbClr val="FFE48F"/>
          </a:solidFill>
          <a:ln w="9525" algn="ctr">
            <a:solidFill>
              <a:srgbClr val="2A4D92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1700" i="1" dirty="0">
                <a:solidFill>
                  <a:srgbClr val="2D2D8A"/>
                </a:solidFill>
              </a:rPr>
              <a:t>…[it’s] just another swab</a:t>
            </a:r>
          </a:p>
        </p:txBody>
      </p:sp>
      <p:graphicFrame>
        <p:nvGraphicFramePr>
          <p:cNvPr id="8" name="Diagram 7"/>
          <p:cNvGraphicFramePr/>
          <p:nvPr/>
        </p:nvGraphicFramePr>
        <p:xfrm>
          <a:off x="2771800" y="3501008"/>
          <a:ext cx="6096000" cy="3040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5877272"/>
            <a:ext cx="2520280" cy="83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344816" cy="1143000"/>
          </a:xfrm>
        </p:spPr>
        <p:txBody>
          <a:bodyPr/>
          <a:lstStyle/>
          <a:p>
            <a:r>
              <a:rPr lang="en-IE" sz="3200" dirty="0" smtClean="0">
                <a:solidFill>
                  <a:srgbClr val="2D2D8A"/>
                </a:solidFill>
              </a:rPr>
              <a:t>Factors influencing adverse emotional responses to HPV testing</a:t>
            </a:r>
            <a:endParaRPr lang="en-IE" sz="3200" dirty="0">
              <a:solidFill>
                <a:srgbClr val="2D2D8A"/>
              </a:solidFill>
            </a:endParaRPr>
          </a:p>
        </p:txBody>
      </p:sp>
      <p:graphicFrame>
        <p:nvGraphicFramePr>
          <p:cNvPr id="10" name="Content Placeholder 3"/>
          <p:cNvGraphicFramePr>
            <a:graphicFrameLocks noGrp="1"/>
          </p:cNvGraphicFramePr>
          <p:nvPr>
            <p:ph idx="1"/>
          </p:nvPr>
        </p:nvGraphicFramePr>
        <p:xfrm>
          <a:off x="683568" y="1412875"/>
          <a:ext cx="7416824" cy="4683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6" name="Up Arrow 15"/>
          <p:cNvSpPr>
            <a:spLocks noChangeArrowheads="1"/>
          </p:cNvSpPr>
          <p:nvPr/>
        </p:nvSpPr>
        <p:spPr bwMode="auto">
          <a:xfrm rot="10800000">
            <a:off x="5796136" y="1484784"/>
            <a:ext cx="381000" cy="539750"/>
          </a:xfrm>
          <a:prstGeom prst="upArrow">
            <a:avLst>
              <a:gd name="adj1" fmla="val 50000"/>
              <a:gd name="adj2" fmla="val 49977"/>
            </a:avLst>
          </a:prstGeom>
          <a:solidFill>
            <a:srgbClr val="00B050"/>
          </a:solidFill>
          <a:ln w="9525" algn="ctr">
            <a:solidFill>
              <a:srgbClr val="00B050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7" name="Up Arrow 13"/>
          <p:cNvSpPr>
            <a:spLocks noChangeArrowheads="1"/>
          </p:cNvSpPr>
          <p:nvPr/>
        </p:nvSpPr>
        <p:spPr bwMode="auto">
          <a:xfrm>
            <a:off x="8028384" y="2276872"/>
            <a:ext cx="381000" cy="539750"/>
          </a:xfrm>
          <a:prstGeom prst="upArrow">
            <a:avLst>
              <a:gd name="adj1" fmla="val 50000"/>
              <a:gd name="adj2" fmla="val 49977"/>
            </a:avLst>
          </a:prstGeom>
          <a:solidFill>
            <a:srgbClr val="FF7C80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8" name="Up Arrow 17"/>
          <p:cNvSpPr>
            <a:spLocks noChangeArrowheads="1"/>
          </p:cNvSpPr>
          <p:nvPr/>
        </p:nvSpPr>
        <p:spPr bwMode="auto">
          <a:xfrm rot="10800000">
            <a:off x="7884369" y="4508500"/>
            <a:ext cx="381000" cy="539750"/>
          </a:xfrm>
          <a:prstGeom prst="upArrow">
            <a:avLst>
              <a:gd name="adj1" fmla="val 50000"/>
              <a:gd name="adj2" fmla="val 49977"/>
            </a:avLst>
          </a:prstGeom>
          <a:solidFill>
            <a:srgbClr val="00B050"/>
          </a:solidFill>
          <a:ln w="9525" algn="ctr">
            <a:solidFill>
              <a:srgbClr val="00B050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9" name="Up Arrow 19"/>
          <p:cNvSpPr>
            <a:spLocks noChangeArrowheads="1"/>
          </p:cNvSpPr>
          <p:nvPr/>
        </p:nvSpPr>
        <p:spPr bwMode="auto">
          <a:xfrm rot="10800000">
            <a:off x="539553" y="4545434"/>
            <a:ext cx="381000" cy="539750"/>
          </a:xfrm>
          <a:prstGeom prst="upArrow">
            <a:avLst>
              <a:gd name="adj1" fmla="val 50000"/>
              <a:gd name="adj2" fmla="val 49977"/>
            </a:avLst>
          </a:prstGeom>
          <a:solidFill>
            <a:srgbClr val="00B050"/>
          </a:solidFill>
          <a:ln w="9525" algn="ctr">
            <a:solidFill>
              <a:srgbClr val="00B050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1" name="Up Arrow 11"/>
          <p:cNvSpPr>
            <a:spLocks noChangeArrowheads="1"/>
          </p:cNvSpPr>
          <p:nvPr/>
        </p:nvSpPr>
        <p:spPr bwMode="auto">
          <a:xfrm rot="10800000">
            <a:off x="468313" y="1844675"/>
            <a:ext cx="381000" cy="539750"/>
          </a:xfrm>
          <a:prstGeom prst="upArrow">
            <a:avLst>
              <a:gd name="adj1" fmla="val 50000"/>
              <a:gd name="adj2" fmla="val 49977"/>
            </a:avLst>
          </a:prstGeom>
          <a:solidFill>
            <a:srgbClr val="00B050"/>
          </a:solidFill>
          <a:ln w="9525" algn="ctr">
            <a:solidFill>
              <a:srgbClr val="00B050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2" name="Up Arrow 18"/>
          <p:cNvSpPr>
            <a:spLocks noChangeArrowheads="1"/>
          </p:cNvSpPr>
          <p:nvPr/>
        </p:nvSpPr>
        <p:spPr bwMode="auto">
          <a:xfrm>
            <a:off x="827088" y="1628775"/>
            <a:ext cx="381000" cy="539750"/>
          </a:xfrm>
          <a:prstGeom prst="upArrow">
            <a:avLst>
              <a:gd name="adj1" fmla="val 50000"/>
              <a:gd name="adj2" fmla="val 49977"/>
            </a:avLst>
          </a:prstGeom>
          <a:solidFill>
            <a:srgbClr val="FF7C80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rgbClr val="FF7C8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5877272"/>
            <a:ext cx="2520280" cy="83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4624"/>
            <a:ext cx="7344816" cy="1143000"/>
          </a:xfrm>
        </p:spPr>
        <p:txBody>
          <a:bodyPr/>
          <a:lstStyle/>
          <a:p>
            <a:r>
              <a:rPr lang="en-IE" sz="3400" dirty="0" smtClean="0">
                <a:solidFill>
                  <a:srgbClr val="2D2D8A"/>
                </a:solidFill>
              </a:rPr>
              <a:t>Emotional responses to HPV</a:t>
            </a:r>
            <a:endParaRPr lang="en-IE" sz="3400" dirty="0">
              <a:solidFill>
                <a:srgbClr val="2D2D8A"/>
              </a:solidFill>
            </a:endParaRPr>
          </a:p>
        </p:txBody>
      </p:sp>
      <p:sp>
        <p:nvSpPr>
          <p:cNvPr id="10" name="Oval Callout 5"/>
          <p:cNvSpPr>
            <a:spLocks noGrp="1" noChangeArrowheads="1"/>
          </p:cNvSpPr>
          <p:nvPr>
            <p:ph idx="1"/>
          </p:nvPr>
        </p:nvSpPr>
        <p:spPr bwMode="auto">
          <a:xfrm>
            <a:off x="685800" y="1412776"/>
            <a:ext cx="5830416" cy="1368152"/>
          </a:xfrm>
          <a:prstGeom prst="wedgeEllipseCallout">
            <a:avLst>
              <a:gd name="adj1" fmla="val -32037"/>
              <a:gd name="adj2" fmla="val -63847"/>
            </a:avLst>
          </a:prstGeom>
          <a:solidFill>
            <a:srgbClr val="FFE48F"/>
          </a:solidFill>
          <a:ln w="9525" algn="ctr">
            <a:solidFill>
              <a:srgbClr val="2A4D92"/>
            </a:solidFill>
            <a:round/>
            <a:headEnd/>
            <a:tailEnd/>
          </a:ln>
        </p:spPr>
        <p:txBody>
          <a:bodyPr/>
          <a:lstStyle/>
          <a:p>
            <a:pPr algn="ctr">
              <a:buNone/>
            </a:pPr>
            <a:r>
              <a:rPr lang="en-US" sz="1800" i="1" dirty="0">
                <a:solidFill>
                  <a:srgbClr val="2A4D92"/>
                </a:solidFill>
              </a:rPr>
              <a:t>well I don’t care what it’s called, I don’t care whether it’s HPV or ABC, I just want to know if I have </a:t>
            </a:r>
            <a:r>
              <a:rPr lang="en-US" sz="1800" i="1" dirty="0" smtClean="0">
                <a:solidFill>
                  <a:srgbClr val="2A4D92"/>
                </a:solidFill>
              </a:rPr>
              <a:t>cancer</a:t>
            </a:r>
            <a:endParaRPr lang="en-GB" sz="1800" i="1" dirty="0">
              <a:solidFill>
                <a:srgbClr val="2A4D92"/>
              </a:solidFill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6804025" y="1412875"/>
            <a:ext cx="1871663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IE" sz="2200" b="1" dirty="0">
                <a:solidFill>
                  <a:srgbClr val="009999"/>
                </a:solidFill>
                <a:latin typeface="+mn-lt"/>
              </a:rPr>
              <a:t>dominant reaction</a:t>
            </a:r>
            <a:endParaRPr lang="en-US" sz="2200" b="1" dirty="0">
              <a:solidFill>
                <a:srgbClr val="009999"/>
              </a:solidFill>
              <a:latin typeface="+mn-lt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09538" y="2751013"/>
            <a:ext cx="16541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IE" dirty="0">
                <a:solidFill>
                  <a:srgbClr val="FF6600"/>
                </a:solidFill>
              </a:rPr>
              <a:t>But……….</a:t>
            </a:r>
          </a:p>
        </p:txBody>
      </p:sp>
      <p:sp>
        <p:nvSpPr>
          <p:cNvPr id="14" name="Oval Callout 13"/>
          <p:cNvSpPr/>
          <p:nvPr/>
        </p:nvSpPr>
        <p:spPr bwMode="auto">
          <a:xfrm>
            <a:off x="179388" y="3214167"/>
            <a:ext cx="3960812" cy="1150937"/>
          </a:xfrm>
          <a:prstGeom prst="wedgeEllipseCallou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rgbClr val="2A4D9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r>
              <a:rPr lang="en-US" sz="1700" i="1" dirty="0">
                <a:solidFill>
                  <a:srgbClr val="2A4D92"/>
                </a:solidFill>
                <a:latin typeface="Arial" pitchFamily="34" charset="0"/>
              </a:rPr>
              <a:t>I felt really ashamed even though… I never slept with anybody else oh God..</a:t>
            </a:r>
          </a:p>
        </p:txBody>
      </p:sp>
      <p:sp>
        <p:nvSpPr>
          <p:cNvPr id="15" name="Oval Callout 14"/>
          <p:cNvSpPr/>
          <p:nvPr/>
        </p:nvSpPr>
        <p:spPr bwMode="auto">
          <a:xfrm>
            <a:off x="4427538" y="2781300"/>
            <a:ext cx="3889375" cy="1439863"/>
          </a:xfrm>
          <a:prstGeom prst="wedgeEllipseCallout">
            <a:avLst/>
          </a:prstGeom>
          <a:solidFill>
            <a:schemeClr val="accent5">
              <a:lumMod val="75000"/>
            </a:schemeClr>
          </a:solidFill>
          <a:ln w="9525" cap="flat" cmpd="sng" algn="ctr">
            <a:solidFill>
              <a:srgbClr val="2A4D9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r>
              <a:rPr lang="en-US" sz="1700" i="1" dirty="0">
                <a:solidFill>
                  <a:srgbClr val="2A4D92"/>
                </a:solidFill>
                <a:latin typeface="Arial" pitchFamily="34" charset="0"/>
              </a:rPr>
              <a:t>I was really embarrassed and I was kind of oh God how did I get this, I’ve only had two partners</a:t>
            </a:r>
          </a:p>
        </p:txBody>
      </p:sp>
      <p:sp>
        <p:nvSpPr>
          <p:cNvPr id="16" name="Oval Callout 8"/>
          <p:cNvSpPr>
            <a:spLocks noChangeArrowheads="1"/>
          </p:cNvSpPr>
          <p:nvPr/>
        </p:nvSpPr>
        <p:spPr bwMode="auto">
          <a:xfrm>
            <a:off x="5580063" y="4706952"/>
            <a:ext cx="3311525" cy="865188"/>
          </a:xfrm>
          <a:prstGeom prst="wedgeEllipseCallout">
            <a:avLst>
              <a:gd name="adj1" fmla="val -20833"/>
              <a:gd name="adj2" fmla="val 62500"/>
            </a:avLst>
          </a:prstGeom>
          <a:solidFill>
            <a:srgbClr val="D2DDF2"/>
          </a:solidFill>
          <a:ln w="9525" algn="ctr">
            <a:solidFill>
              <a:srgbClr val="2A4D92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1700" i="1" dirty="0">
                <a:solidFill>
                  <a:srgbClr val="2A4D92"/>
                </a:solidFill>
              </a:rPr>
              <a:t>……it’s like you must be sleeping around</a:t>
            </a:r>
          </a:p>
        </p:txBody>
      </p:sp>
      <p:sp>
        <p:nvSpPr>
          <p:cNvPr id="17" name="Oval Callout 12"/>
          <p:cNvSpPr>
            <a:spLocks noChangeArrowheads="1"/>
          </p:cNvSpPr>
          <p:nvPr/>
        </p:nvSpPr>
        <p:spPr bwMode="auto">
          <a:xfrm>
            <a:off x="1403350" y="4652169"/>
            <a:ext cx="3600450" cy="1081087"/>
          </a:xfrm>
          <a:prstGeom prst="wedgeEllipseCallout">
            <a:avLst>
              <a:gd name="adj1" fmla="val -20833"/>
              <a:gd name="adj2" fmla="val 62500"/>
            </a:avLst>
          </a:prstGeom>
          <a:solidFill>
            <a:srgbClr val="87A4DD"/>
          </a:solidFill>
          <a:ln w="9525" algn="ctr">
            <a:solidFill>
              <a:srgbClr val="2A4D92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1700" i="1" dirty="0">
                <a:solidFill>
                  <a:srgbClr val="2A4D92"/>
                </a:solidFill>
              </a:rPr>
              <a:t>…..Oh God, I shouldn’t have slept with all those people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341784"/>
            <a:ext cx="7128792" cy="1143000"/>
          </a:xfrm>
        </p:spPr>
        <p:txBody>
          <a:bodyPr/>
          <a:lstStyle/>
          <a:p>
            <a:r>
              <a:rPr lang="en-IE" sz="3200" dirty="0" smtClean="0">
                <a:solidFill>
                  <a:srgbClr val="2D2D8A"/>
                </a:solidFill>
              </a:rPr>
              <a:t>Factors influencing women’s HPV information needs</a:t>
            </a:r>
            <a:r>
              <a:rPr lang="en-IE" sz="2400" dirty="0" smtClean="0"/>
              <a:t/>
            </a:r>
            <a:br>
              <a:rPr lang="en-IE" sz="2400" dirty="0" smtClean="0"/>
            </a:br>
            <a:endParaRPr lang="en-IE" sz="2600" dirty="0">
              <a:solidFill>
                <a:srgbClr val="FF0000"/>
              </a:solidFill>
            </a:endParaRPr>
          </a:p>
        </p:txBody>
      </p:sp>
      <p:graphicFrame>
        <p:nvGraphicFramePr>
          <p:cNvPr id="9" name="Content Placeholder 3"/>
          <p:cNvGraphicFramePr>
            <a:graphicFrameLocks noGrp="1"/>
          </p:cNvGraphicFramePr>
          <p:nvPr>
            <p:ph idx="1"/>
          </p:nvPr>
        </p:nvGraphicFramePr>
        <p:xfrm>
          <a:off x="685800" y="1412875"/>
          <a:ext cx="7772400" cy="4683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25760"/>
            <a:ext cx="7128792" cy="1143000"/>
          </a:xfrm>
        </p:spPr>
        <p:txBody>
          <a:bodyPr/>
          <a:lstStyle/>
          <a:p>
            <a:r>
              <a:rPr lang="en-IE" sz="3200" dirty="0" smtClean="0">
                <a:solidFill>
                  <a:srgbClr val="2D2D8A"/>
                </a:solidFill>
              </a:rPr>
              <a:t/>
            </a:r>
            <a:br>
              <a:rPr lang="en-IE" sz="3200" dirty="0" smtClean="0">
                <a:solidFill>
                  <a:srgbClr val="2D2D8A"/>
                </a:solidFill>
              </a:rPr>
            </a:br>
            <a:r>
              <a:rPr lang="en-IE" sz="3200" dirty="0" smtClean="0">
                <a:solidFill>
                  <a:srgbClr val="2D2D8A"/>
                </a:solidFill>
              </a:rPr>
              <a:t>Factors influencing women’s HPV information needs</a:t>
            </a:r>
            <a:r>
              <a:rPr lang="en-IE" sz="2400" dirty="0" smtClean="0"/>
              <a:t/>
            </a:r>
            <a:br>
              <a:rPr lang="en-IE" sz="2400" dirty="0" smtClean="0"/>
            </a:br>
            <a:endParaRPr lang="en-IE" sz="3200" dirty="0">
              <a:solidFill>
                <a:srgbClr val="FF0000"/>
              </a:solidFill>
            </a:endParaRPr>
          </a:p>
        </p:txBody>
      </p:sp>
      <p:sp>
        <p:nvSpPr>
          <p:cNvPr id="9" name="Oval 5"/>
          <p:cNvSpPr>
            <a:spLocks noChangeArrowheads="1"/>
          </p:cNvSpPr>
          <p:nvPr/>
        </p:nvSpPr>
        <p:spPr bwMode="auto">
          <a:xfrm>
            <a:off x="685800" y="3618384"/>
            <a:ext cx="3024187" cy="1142999"/>
          </a:xfrm>
          <a:prstGeom prst="ellipse">
            <a:avLst/>
          </a:prstGeom>
          <a:noFill/>
          <a:ln w="19050">
            <a:solidFill>
              <a:srgbClr val="2D2D8A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2000" b="1" dirty="0" smtClean="0">
                <a:solidFill>
                  <a:srgbClr val="2D2D8A"/>
                </a:solidFill>
              </a:rPr>
              <a:t>HPV</a:t>
            </a:r>
          </a:p>
          <a:p>
            <a:pPr algn="ctr"/>
            <a:r>
              <a:rPr lang="en-GB" sz="2000" b="1" dirty="0" smtClean="0">
                <a:solidFill>
                  <a:srgbClr val="2D2D8A"/>
                </a:solidFill>
              </a:rPr>
              <a:t>Information needs</a:t>
            </a:r>
            <a:endParaRPr lang="en-GB" sz="2000" b="1" dirty="0">
              <a:solidFill>
                <a:srgbClr val="2D2D8A"/>
              </a:solidFill>
            </a:endParaRPr>
          </a:p>
        </p:txBody>
      </p:sp>
      <p:sp>
        <p:nvSpPr>
          <p:cNvPr id="10" name="Oval 6"/>
          <p:cNvSpPr>
            <a:spLocks noChangeArrowheads="1"/>
          </p:cNvSpPr>
          <p:nvPr/>
        </p:nvSpPr>
        <p:spPr bwMode="auto">
          <a:xfrm>
            <a:off x="685800" y="1484784"/>
            <a:ext cx="3048000" cy="990600"/>
          </a:xfrm>
          <a:prstGeom prst="ellipse">
            <a:avLst/>
          </a:prstGeom>
          <a:solidFill>
            <a:srgbClr val="00B0F0"/>
          </a:solidFill>
          <a:ln w="12700">
            <a:solidFill>
              <a:srgbClr val="2D2D8A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1800" b="1" dirty="0" smtClean="0">
                <a:solidFill>
                  <a:schemeClr val="bg1"/>
                </a:solidFill>
              </a:rPr>
              <a:t>Amount of information </a:t>
            </a:r>
          </a:p>
          <a:p>
            <a:pPr algn="ctr"/>
            <a:r>
              <a:rPr lang="en-GB" sz="1800" b="1" dirty="0" smtClean="0">
                <a:solidFill>
                  <a:schemeClr val="bg1"/>
                </a:solidFill>
              </a:rPr>
              <a:t>provided about HPV</a:t>
            </a:r>
            <a:endParaRPr lang="en-US" sz="1800" b="1" dirty="0">
              <a:solidFill>
                <a:schemeClr val="bg1"/>
              </a:solidFill>
            </a:endParaRPr>
          </a:p>
        </p:txBody>
      </p:sp>
      <p:sp>
        <p:nvSpPr>
          <p:cNvPr id="11" name="Line 7"/>
          <p:cNvSpPr>
            <a:spLocks noChangeShapeType="1"/>
          </p:cNvSpPr>
          <p:nvPr/>
        </p:nvSpPr>
        <p:spPr bwMode="auto">
          <a:xfrm>
            <a:off x="2133600" y="2475384"/>
            <a:ext cx="0" cy="1152000"/>
          </a:xfrm>
          <a:prstGeom prst="line">
            <a:avLst/>
          </a:prstGeom>
          <a:noFill/>
          <a:ln w="19050">
            <a:solidFill>
              <a:srgbClr val="2D2D8A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6" name="Content Placeholder 12"/>
          <p:cNvSpPr txBox="1">
            <a:spLocks/>
          </p:cNvSpPr>
          <p:nvPr/>
        </p:nvSpPr>
        <p:spPr>
          <a:xfrm>
            <a:off x="4572000" y="1556792"/>
            <a:ext cx="4498975" cy="3951288"/>
          </a:xfrm>
          <a:prstGeom prst="rect">
            <a:avLst/>
          </a:prstGeom>
        </p:spPr>
        <p:txBody>
          <a:bodyPr/>
          <a:lstStyle/>
          <a:p>
            <a:pPr marL="270000" marR="0" lvl="0" indent="-2700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D"/>
              </a:buClr>
              <a:buSzTx/>
              <a:buFontTx/>
              <a:buChar char="•"/>
              <a:tabLst/>
              <a:defRPr/>
            </a:pP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Women</a:t>
            </a:r>
            <a:r>
              <a:rPr kumimoji="0" lang="en-GB" sz="2000" b="0" i="0" u="none" strike="noStrike" kern="0" cap="none" spc="0" normalizeH="0" noProof="0" dirty="0" smtClean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 who described receiving more information often had more unanswered questions about HPV</a:t>
            </a:r>
          </a:p>
          <a:p>
            <a:pPr marL="270000" marR="0" lvl="0" indent="-2700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D"/>
              </a:buClr>
              <a:buSzTx/>
              <a:buFontTx/>
              <a:buChar char="•"/>
              <a:tabLst/>
              <a:defRPr/>
            </a:pPr>
            <a:endParaRPr lang="en-GB" sz="2000" kern="0" dirty="0" smtClean="0">
              <a:solidFill>
                <a:srgbClr val="2D2D8A"/>
              </a:solidFill>
              <a:latin typeface="+mn-lt"/>
            </a:endParaRPr>
          </a:p>
          <a:p>
            <a:pPr marL="270000" marR="0" lvl="0" indent="-2700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D"/>
              </a:buClr>
              <a:buSzTx/>
              <a:buFontTx/>
              <a:buChar char="•"/>
              <a:tabLst/>
              <a:defRPr/>
            </a:pPr>
            <a:r>
              <a:rPr kumimoji="0" lang="en-GB" sz="2000" b="0" i="0" u="none" strike="noStrike" kern="0" cap="none" spc="0" normalizeH="0" noProof="0" dirty="0" smtClean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Those that had more knowledge of HPV often had more unanswered questions about it</a:t>
            </a:r>
          </a:p>
          <a:p>
            <a:pPr marL="270000" marR="0" lvl="0" indent="-2700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D"/>
              </a:buClr>
              <a:buSzTx/>
              <a:buFontTx/>
              <a:buChar char="•"/>
              <a:tabLst/>
              <a:defRPr/>
            </a:pPr>
            <a:endParaRPr lang="en-GB" sz="2000" kern="0" dirty="0" smtClean="0">
              <a:solidFill>
                <a:srgbClr val="2D2D8A"/>
              </a:solidFill>
              <a:latin typeface="+mn-lt"/>
            </a:endParaRPr>
          </a:p>
          <a:p>
            <a:pPr marL="270000" marR="0" lvl="0" indent="-2700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D"/>
              </a:buClr>
              <a:buSzTx/>
              <a:buFontTx/>
              <a:buChar char="•"/>
              <a:tabLst/>
              <a:defRPr/>
            </a:pPr>
            <a:r>
              <a:rPr kumimoji="0" lang="en-GB" sz="2000" b="0" i="0" u="none" strike="noStrike" kern="0" cap="none" spc="0" normalizeH="0" noProof="0" dirty="0" smtClean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The more information given about HPV, the </a:t>
            </a:r>
            <a:r>
              <a:rPr lang="en-GB" sz="2000" kern="0" dirty="0" smtClean="0">
                <a:solidFill>
                  <a:srgbClr val="2D2D8A"/>
                </a:solidFill>
                <a:latin typeface="+mn-lt"/>
              </a:rPr>
              <a:t>higher the information needs</a:t>
            </a:r>
            <a:endParaRPr kumimoji="0" lang="en-GB" sz="2000" b="0" i="0" u="none" strike="noStrike" kern="0" cap="none" spc="0" normalizeH="0" noProof="0" dirty="0" smtClean="0">
              <a:ln>
                <a:noFill/>
              </a:ln>
              <a:solidFill>
                <a:srgbClr val="2D2D8A"/>
              </a:solidFill>
              <a:effectLst/>
              <a:uLnTx/>
              <a:uFillTx/>
              <a:latin typeface="+mn-lt"/>
              <a:ea typeface="ＭＳ Ｐゴシック" pitchFamily="34" charset="-128"/>
              <a:cs typeface="+mn-cs"/>
            </a:endParaRPr>
          </a:p>
          <a:p>
            <a:pPr marL="270000" marR="0" lvl="0" indent="-2700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Tx/>
              <a:buFontTx/>
              <a:buChar char="•"/>
              <a:tabLst/>
              <a:defRPr/>
            </a:pPr>
            <a:endParaRPr lang="en-GB" sz="2000" kern="0" baseline="0" dirty="0" smtClean="0">
              <a:latin typeface="+mn-lt"/>
            </a:endParaRPr>
          </a:p>
          <a:p>
            <a:pPr marL="270000" marR="0" lvl="0" indent="-2700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Tx/>
              <a:buFontTx/>
              <a:buChar char="•"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34" charset="-128"/>
              <a:cs typeface="+mn-cs"/>
            </a:endParaRPr>
          </a:p>
        </p:txBody>
      </p:sp>
      <p:pic>
        <p:nvPicPr>
          <p:cNvPr id="17" name="Picture 16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5877272"/>
            <a:ext cx="2520280" cy="83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Up Arrow 13"/>
          <p:cNvSpPr>
            <a:spLocks noChangeArrowheads="1"/>
          </p:cNvSpPr>
          <p:nvPr/>
        </p:nvSpPr>
        <p:spPr bwMode="auto">
          <a:xfrm>
            <a:off x="1403648" y="2708920"/>
            <a:ext cx="504056" cy="720080"/>
          </a:xfrm>
          <a:prstGeom prst="upArrow">
            <a:avLst>
              <a:gd name="adj1" fmla="val 50000"/>
              <a:gd name="adj2" fmla="val 49977"/>
            </a:avLst>
          </a:prstGeom>
          <a:solidFill>
            <a:srgbClr val="FF7C80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2" name="Up Arrow 13"/>
          <p:cNvSpPr>
            <a:spLocks noChangeArrowheads="1"/>
          </p:cNvSpPr>
          <p:nvPr/>
        </p:nvSpPr>
        <p:spPr bwMode="auto">
          <a:xfrm>
            <a:off x="2411760" y="2708920"/>
            <a:ext cx="504056" cy="720080"/>
          </a:xfrm>
          <a:prstGeom prst="upArrow">
            <a:avLst>
              <a:gd name="adj1" fmla="val 50000"/>
              <a:gd name="adj2" fmla="val 49977"/>
            </a:avLst>
          </a:prstGeom>
          <a:solidFill>
            <a:srgbClr val="FF7C80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25760"/>
            <a:ext cx="7128792" cy="1143000"/>
          </a:xfrm>
        </p:spPr>
        <p:txBody>
          <a:bodyPr/>
          <a:lstStyle/>
          <a:p>
            <a:r>
              <a:rPr lang="en-IE" sz="3200" dirty="0" smtClean="0">
                <a:solidFill>
                  <a:srgbClr val="2D2D8A"/>
                </a:solidFill>
              </a:rPr>
              <a:t/>
            </a:r>
            <a:br>
              <a:rPr lang="en-IE" sz="3200" dirty="0" smtClean="0">
                <a:solidFill>
                  <a:srgbClr val="2D2D8A"/>
                </a:solidFill>
              </a:rPr>
            </a:br>
            <a:r>
              <a:rPr lang="en-IE" sz="3200" dirty="0" smtClean="0">
                <a:solidFill>
                  <a:srgbClr val="2D2D8A"/>
                </a:solidFill>
              </a:rPr>
              <a:t>Factors influencing women’s HPV information needs</a:t>
            </a:r>
            <a:r>
              <a:rPr lang="en-IE" sz="2400" dirty="0" smtClean="0"/>
              <a:t/>
            </a:r>
            <a:br>
              <a:rPr lang="en-IE" sz="2400" dirty="0" smtClean="0"/>
            </a:br>
            <a:endParaRPr lang="en-IE" sz="3200" dirty="0">
              <a:solidFill>
                <a:srgbClr val="FF0000"/>
              </a:solidFill>
            </a:endParaRPr>
          </a:p>
        </p:txBody>
      </p:sp>
      <p:sp>
        <p:nvSpPr>
          <p:cNvPr id="9" name="Oval 5"/>
          <p:cNvSpPr>
            <a:spLocks noChangeArrowheads="1"/>
          </p:cNvSpPr>
          <p:nvPr/>
        </p:nvSpPr>
        <p:spPr bwMode="auto">
          <a:xfrm>
            <a:off x="685800" y="3618384"/>
            <a:ext cx="3024187" cy="1142999"/>
          </a:xfrm>
          <a:prstGeom prst="ellipse">
            <a:avLst/>
          </a:prstGeom>
          <a:noFill/>
          <a:ln w="19050">
            <a:solidFill>
              <a:srgbClr val="2D2D8A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2000" b="1" dirty="0" smtClean="0">
                <a:solidFill>
                  <a:srgbClr val="2D2D8A"/>
                </a:solidFill>
              </a:rPr>
              <a:t>HPV</a:t>
            </a:r>
          </a:p>
          <a:p>
            <a:pPr algn="ctr"/>
            <a:r>
              <a:rPr lang="en-GB" sz="2000" b="1" dirty="0" smtClean="0">
                <a:solidFill>
                  <a:srgbClr val="2D2D8A"/>
                </a:solidFill>
              </a:rPr>
              <a:t>Information needs</a:t>
            </a:r>
            <a:endParaRPr lang="en-GB" sz="2000" b="1" dirty="0">
              <a:solidFill>
                <a:srgbClr val="2D2D8A"/>
              </a:solidFill>
            </a:endParaRPr>
          </a:p>
        </p:txBody>
      </p:sp>
      <p:sp>
        <p:nvSpPr>
          <p:cNvPr id="10" name="Oval 6"/>
          <p:cNvSpPr>
            <a:spLocks noChangeArrowheads="1"/>
          </p:cNvSpPr>
          <p:nvPr/>
        </p:nvSpPr>
        <p:spPr bwMode="auto">
          <a:xfrm>
            <a:off x="611560" y="1268760"/>
            <a:ext cx="3094112" cy="1206624"/>
          </a:xfrm>
          <a:prstGeom prst="ellipse">
            <a:avLst/>
          </a:prstGeom>
          <a:solidFill>
            <a:srgbClr val="92D050"/>
          </a:solidFill>
          <a:ln w="12700">
            <a:solidFill>
              <a:srgbClr val="2D2D8A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1800" b="1" dirty="0" smtClean="0">
                <a:solidFill>
                  <a:schemeClr val="bg1"/>
                </a:solidFill>
              </a:rPr>
              <a:t>Concerns surrounding </a:t>
            </a:r>
          </a:p>
          <a:p>
            <a:pPr algn="ctr"/>
            <a:r>
              <a:rPr lang="en-GB" sz="1800" b="1" dirty="0" smtClean="0">
                <a:solidFill>
                  <a:schemeClr val="bg1"/>
                </a:solidFill>
              </a:rPr>
              <a:t>abnormal smear </a:t>
            </a:r>
          </a:p>
          <a:p>
            <a:pPr algn="ctr"/>
            <a:r>
              <a:rPr lang="en-GB" sz="1800" b="1" dirty="0" smtClean="0">
                <a:solidFill>
                  <a:schemeClr val="bg1"/>
                </a:solidFill>
              </a:rPr>
              <a:t>result or CIN</a:t>
            </a:r>
            <a:endParaRPr lang="en-US" sz="1800" b="1" dirty="0">
              <a:solidFill>
                <a:schemeClr val="bg1"/>
              </a:solidFill>
            </a:endParaRPr>
          </a:p>
        </p:txBody>
      </p:sp>
      <p:sp>
        <p:nvSpPr>
          <p:cNvPr id="11" name="Line 7"/>
          <p:cNvSpPr>
            <a:spLocks noChangeShapeType="1"/>
          </p:cNvSpPr>
          <p:nvPr/>
        </p:nvSpPr>
        <p:spPr bwMode="auto">
          <a:xfrm>
            <a:off x="2133600" y="2475384"/>
            <a:ext cx="0" cy="1152000"/>
          </a:xfrm>
          <a:prstGeom prst="line">
            <a:avLst/>
          </a:prstGeom>
          <a:noFill/>
          <a:ln w="19050">
            <a:solidFill>
              <a:srgbClr val="2D2D8A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6" name="Content Placeholder 12"/>
          <p:cNvSpPr txBox="1">
            <a:spLocks/>
          </p:cNvSpPr>
          <p:nvPr/>
        </p:nvSpPr>
        <p:spPr>
          <a:xfrm>
            <a:off x="4572000" y="1556792"/>
            <a:ext cx="4498975" cy="3951288"/>
          </a:xfrm>
          <a:prstGeom prst="rect">
            <a:avLst/>
          </a:prstGeom>
        </p:spPr>
        <p:txBody>
          <a:bodyPr/>
          <a:lstStyle/>
          <a:p>
            <a:pPr marL="270000" marR="0" lvl="0" indent="-2700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D"/>
              </a:buClr>
              <a:buSzTx/>
              <a:buFontTx/>
              <a:buChar char="•"/>
              <a:tabLst/>
              <a:defRPr/>
            </a:pP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Women</a:t>
            </a:r>
            <a:r>
              <a:rPr kumimoji="0" lang="en-GB" sz="2000" b="0" i="0" u="none" strike="noStrike" kern="0" cap="none" spc="0" normalizeH="0" noProof="0" dirty="0" smtClean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 perceived a diagnosis of CIN and issues surrounding abnormal cells as very serious</a:t>
            </a:r>
          </a:p>
          <a:p>
            <a:pPr marL="270000" marR="0" lvl="0" indent="-2700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D"/>
              </a:buClr>
              <a:buSzTx/>
              <a:buFontTx/>
              <a:buChar char="•"/>
              <a:tabLst/>
              <a:defRPr/>
            </a:pPr>
            <a:endParaRPr lang="en-GB" sz="2000" kern="0" dirty="0" smtClean="0">
              <a:solidFill>
                <a:srgbClr val="2D2D8A"/>
              </a:solidFill>
              <a:latin typeface="+mn-lt"/>
            </a:endParaRPr>
          </a:p>
          <a:p>
            <a:pPr marL="270000" marR="0" lvl="0" indent="-2700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D"/>
              </a:buClr>
              <a:buSzTx/>
              <a:buFontTx/>
              <a:buChar char="•"/>
              <a:tabLst/>
              <a:defRPr/>
            </a:pPr>
            <a:r>
              <a:rPr kumimoji="0" lang="en-GB" sz="2000" b="0" i="0" u="none" strike="noStrike" kern="0" cap="none" spc="0" normalizeH="0" noProof="0" dirty="0" smtClean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Some women were fearful that they had, or could develop, cervical cancer, making “getting rid” of their abnormal cells a higher priority than HPV</a:t>
            </a:r>
          </a:p>
          <a:p>
            <a:pPr marL="270000" marR="0" lvl="0" indent="-2700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D"/>
              </a:buClr>
              <a:buSzTx/>
              <a:buFontTx/>
              <a:buChar char="•"/>
              <a:tabLst/>
              <a:defRPr/>
            </a:pPr>
            <a:endParaRPr lang="en-GB" sz="2000" kern="0" dirty="0" smtClean="0">
              <a:solidFill>
                <a:srgbClr val="2D2D8A"/>
              </a:solidFill>
              <a:latin typeface="+mn-lt"/>
            </a:endParaRPr>
          </a:p>
          <a:p>
            <a:pPr marL="270000" marR="0" lvl="0" indent="-2700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D"/>
              </a:buClr>
              <a:buSzTx/>
              <a:buFontTx/>
              <a:buChar char="•"/>
              <a:tabLst/>
              <a:defRPr/>
            </a:pPr>
            <a:r>
              <a:rPr kumimoji="0" lang="en-GB" sz="2000" b="0" i="0" u="none" strike="noStrike" kern="0" cap="none" spc="0" normalizeH="0" noProof="0" dirty="0" smtClean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Women preoccupied by </a:t>
            </a:r>
            <a:r>
              <a:rPr lang="en-GB" sz="2000" kern="0" noProof="0" dirty="0" smtClean="0">
                <a:solidFill>
                  <a:srgbClr val="2D2D8A"/>
                </a:solidFill>
                <a:latin typeface="+mn-lt"/>
              </a:rPr>
              <a:t>these concerns &amp; had low HPV information needs</a:t>
            </a:r>
            <a:endParaRPr kumimoji="0" lang="en-GB" sz="2000" b="0" i="0" u="none" strike="noStrike" kern="0" cap="none" spc="0" normalizeH="0" noProof="0" dirty="0" smtClean="0">
              <a:ln>
                <a:noFill/>
              </a:ln>
              <a:solidFill>
                <a:srgbClr val="2D2D8A"/>
              </a:solidFill>
              <a:effectLst/>
              <a:uLnTx/>
              <a:uFillTx/>
              <a:latin typeface="+mn-lt"/>
              <a:ea typeface="ＭＳ Ｐゴシック" pitchFamily="34" charset="-128"/>
              <a:cs typeface="+mn-cs"/>
            </a:endParaRPr>
          </a:p>
          <a:p>
            <a:pPr marL="270000" marR="0" lvl="0" indent="-2700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4"/>
              </a:buClr>
              <a:buSzTx/>
              <a:buFontTx/>
              <a:buChar char="•"/>
              <a:tabLst/>
              <a:defRPr/>
            </a:pPr>
            <a:endParaRPr lang="en-GB" sz="2000" kern="0" dirty="0" smtClean="0">
              <a:solidFill>
                <a:srgbClr val="2D2D8A"/>
              </a:solidFill>
              <a:latin typeface="+mn-lt"/>
            </a:endParaRPr>
          </a:p>
          <a:p>
            <a:pPr marL="270000" marR="0" lvl="0" indent="-2700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Tx/>
              <a:buFontTx/>
              <a:buChar char="•"/>
              <a:tabLst/>
              <a:defRPr/>
            </a:pPr>
            <a:endParaRPr lang="en-GB" sz="2000" kern="0" baseline="0" dirty="0" smtClean="0">
              <a:latin typeface="+mn-lt"/>
            </a:endParaRPr>
          </a:p>
          <a:p>
            <a:pPr marL="270000" marR="0" lvl="0" indent="-2700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Tx/>
              <a:buFontTx/>
              <a:buChar char="•"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34" charset="-128"/>
              <a:cs typeface="+mn-cs"/>
            </a:endParaRPr>
          </a:p>
        </p:txBody>
      </p:sp>
      <p:pic>
        <p:nvPicPr>
          <p:cNvPr id="17" name="Picture 16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5877272"/>
            <a:ext cx="2520280" cy="83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Up Arrow 15"/>
          <p:cNvSpPr>
            <a:spLocks noChangeArrowheads="1"/>
          </p:cNvSpPr>
          <p:nvPr/>
        </p:nvSpPr>
        <p:spPr bwMode="auto">
          <a:xfrm rot="10800000">
            <a:off x="2339808" y="2708999"/>
            <a:ext cx="504000" cy="720000"/>
          </a:xfrm>
          <a:prstGeom prst="upArrow">
            <a:avLst>
              <a:gd name="adj1" fmla="val 50000"/>
              <a:gd name="adj2" fmla="val 49977"/>
            </a:avLst>
          </a:prstGeom>
          <a:solidFill>
            <a:srgbClr val="00B050"/>
          </a:solidFill>
          <a:ln w="9525" algn="ctr">
            <a:solidFill>
              <a:srgbClr val="00B050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4" name="Up Arrow 15"/>
          <p:cNvSpPr>
            <a:spLocks noChangeArrowheads="1"/>
          </p:cNvSpPr>
          <p:nvPr/>
        </p:nvSpPr>
        <p:spPr bwMode="auto">
          <a:xfrm rot="10800000">
            <a:off x="1403648" y="2708920"/>
            <a:ext cx="504000" cy="720000"/>
          </a:xfrm>
          <a:prstGeom prst="upArrow">
            <a:avLst>
              <a:gd name="adj1" fmla="val 50000"/>
              <a:gd name="adj2" fmla="val 49977"/>
            </a:avLst>
          </a:prstGeom>
          <a:solidFill>
            <a:srgbClr val="00B050"/>
          </a:solidFill>
          <a:ln w="9525" algn="ctr">
            <a:solidFill>
              <a:srgbClr val="00B050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25760"/>
            <a:ext cx="7128792" cy="1143000"/>
          </a:xfrm>
        </p:spPr>
        <p:txBody>
          <a:bodyPr/>
          <a:lstStyle/>
          <a:p>
            <a:r>
              <a:rPr lang="en-IE" sz="3200" dirty="0" smtClean="0">
                <a:solidFill>
                  <a:srgbClr val="2D2D8A"/>
                </a:solidFill>
              </a:rPr>
              <a:t/>
            </a:r>
            <a:br>
              <a:rPr lang="en-IE" sz="3200" dirty="0" smtClean="0">
                <a:solidFill>
                  <a:srgbClr val="2D2D8A"/>
                </a:solidFill>
              </a:rPr>
            </a:br>
            <a:r>
              <a:rPr lang="en-IE" sz="3200" dirty="0" smtClean="0">
                <a:solidFill>
                  <a:srgbClr val="2D2D8A"/>
                </a:solidFill>
              </a:rPr>
              <a:t>Factors influencing women’s HPV information needs</a:t>
            </a:r>
            <a:r>
              <a:rPr lang="en-IE" sz="2400" dirty="0" smtClean="0"/>
              <a:t/>
            </a:r>
            <a:br>
              <a:rPr lang="en-IE" sz="2400" dirty="0" smtClean="0"/>
            </a:br>
            <a:endParaRPr lang="en-IE" sz="3200" dirty="0">
              <a:solidFill>
                <a:srgbClr val="FF0000"/>
              </a:solidFill>
            </a:endParaRPr>
          </a:p>
        </p:txBody>
      </p:sp>
      <p:sp>
        <p:nvSpPr>
          <p:cNvPr id="9" name="Oval 5"/>
          <p:cNvSpPr>
            <a:spLocks noChangeArrowheads="1"/>
          </p:cNvSpPr>
          <p:nvPr/>
        </p:nvSpPr>
        <p:spPr bwMode="auto">
          <a:xfrm>
            <a:off x="685800" y="3618384"/>
            <a:ext cx="3024187" cy="1142999"/>
          </a:xfrm>
          <a:prstGeom prst="ellipse">
            <a:avLst/>
          </a:prstGeom>
          <a:noFill/>
          <a:ln w="19050">
            <a:solidFill>
              <a:srgbClr val="2D2D8A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2000" b="1" dirty="0" smtClean="0">
                <a:solidFill>
                  <a:srgbClr val="2D2D8A"/>
                </a:solidFill>
              </a:rPr>
              <a:t>HPV</a:t>
            </a:r>
          </a:p>
          <a:p>
            <a:pPr algn="ctr"/>
            <a:r>
              <a:rPr lang="en-GB" sz="2000" b="1" dirty="0" smtClean="0">
                <a:solidFill>
                  <a:srgbClr val="2D2D8A"/>
                </a:solidFill>
              </a:rPr>
              <a:t>Information needs</a:t>
            </a:r>
            <a:endParaRPr lang="en-GB" sz="2000" b="1" dirty="0">
              <a:solidFill>
                <a:srgbClr val="2D2D8A"/>
              </a:solidFill>
            </a:endParaRPr>
          </a:p>
        </p:txBody>
      </p:sp>
      <p:sp>
        <p:nvSpPr>
          <p:cNvPr id="10" name="Oval 6"/>
          <p:cNvSpPr>
            <a:spLocks noChangeArrowheads="1"/>
          </p:cNvSpPr>
          <p:nvPr/>
        </p:nvSpPr>
        <p:spPr bwMode="auto">
          <a:xfrm>
            <a:off x="685800" y="1484784"/>
            <a:ext cx="3048000" cy="990600"/>
          </a:xfrm>
          <a:prstGeom prst="ellipse">
            <a:avLst/>
          </a:prstGeom>
          <a:solidFill>
            <a:srgbClr val="CC66FF"/>
          </a:solidFill>
          <a:ln w="12700">
            <a:solidFill>
              <a:srgbClr val="2D2D8A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1800" b="1" dirty="0" smtClean="0">
                <a:solidFill>
                  <a:schemeClr val="bg1"/>
                </a:solidFill>
              </a:rPr>
              <a:t>Previous negative </a:t>
            </a:r>
          </a:p>
          <a:p>
            <a:pPr algn="ctr"/>
            <a:r>
              <a:rPr lang="en-GB" sz="1800" b="1" dirty="0" smtClean="0">
                <a:solidFill>
                  <a:schemeClr val="bg1"/>
                </a:solidFill>
              </a:rPr>
              <a:t>health care experience</a:t>
            </a:r>
            <a:endParaRPr lang="en-US" sz="1800" b="1" dirty="0">
              <a:solidFill>
                <a:schemeClr val="bg1"/>
              </a:solidFill>
            </a:endParaRPr>
          </a:p>
        </p:txBody>
      </p:sp>
      <p:sp>
        <p:nvSpPr>
          <p:cNvPr id="11" name="Line 7"/>
          <p:cNvSpPr>
            <a:spLocks noChangeShapeType="1"/>
          </p:cNvSpPr>
          <p:nvPr/>
        </p:nvSpPr>
        <p:spPr bwMode="auto">
          <a:xfrm>
            <a:off x="2133600" y="2475384"/>
            <a:ext cx="0" cy="1152000"/>
          </a:xfrm>
          <a:prstGeom prst="line">
            <a:avLst/>
          </a:prstGeom>
          <a:noFill/>
          <a:ln w="19050">
            <a:solidFill>
              <a:srgbClr val="2D2D8A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6" name="Content Placeholder 12"/>
          <p:cNvSpPr txBox="1">
            <a:spLocks/>
          </p:cNvSpPr>
          <p:nvPr/>
        </p:nvSpPr>
        <p:spPr>
          <a:xfrm>
            <a:off x="4572000" y="1556792"/>
            <a:ext cx="4498975" cy="3951288"/>
          </a:xfrm>
          <a:prstGeom prst="rect">
            <a:avLst/>
          </a:prstGeom>
        </p:spPr>
        <p:txBody>
          <a:bodyPr/>
          <a:lstStyle/>
          <a:p>
            <a:pPr marL="270000" marR="0" lvl="0" indent="-2700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D"/>
              </a:buClr>
              <a:buSzTx/>
              <a:buFont typeface="Arial" pitchFamily="34" charset="0"/>
              <a:buChar char="•"/>
              <a:tabLst/>
              <a:defRPr/>
            </a:pPr>
            <a:r>
              <a:rPr lang="en-GB" sz="2000" kern="0" dirty="0" smtClean="0">
                <a:solidFill>
                  <a:srgbClr val="2D2D8A"/>
                </a:solidFill>
                <a:latin typeface="+mn-lt"/>
              </a:rPr>
              <a:t>Some women disclosed previous bad experiences with care received in relation to cervical screening, pregnancy and other health issues</a:t>
            </a:r>
          </a:p>
          <a:p>
            <a:pPr marL="270000" marR="0" lvl="0" indent="-2700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D"/>
              </a:buClr>
              <a:buSzTx/>
              <a:buFontTx/>
              <a:buChar char="•"/>
              <a:tabLst/>
              <a:defRPr/>
            </a:pPr>
            <a:endParaRPr lang="en-GB" sz="2000" kern="0" dirty="0" smtClean="0">
              <a:solidFill>
                <a:srgbClr val="2D2D8A"/>
              </a:solidFill>
              <a:latin typeface="+mn-lt"/>
            </a:endParaRPr>
          </a:p>
          <a:p>
            <a:pPr marL="270000" marR="0" lvl="0" indent="-2700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D"/>
              </a:buClr>
              <a:buSzTx/>
              <a:buFontTx/>
              <a:buChar char="•"/>
              <a:tabLst/>
              <a:defRPr/>
            </a:pPr>
            <a:r>
              <a:rPr kumimoji="0" lang="en-GB" sz="2000" b="0" i="0" u="none" strike="noStrike" kern="0" cap="none" spc="0" normalizeH="0" noProof="0" dirty="0" smtClean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These women, in general, had high HPV information needs</a:t>
            </a:r>
          </a:p>
          <a:p>
            <a:pPr marL="270000" marR="0" lvl="0" indent="-2700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4"/>
              </a:buClr>
              <a:buSzTx/>
              <a:buFontTx/>
              <a:buChar char="•"/>
              <a:tabLst/>
              <a:defRPr/>
            </a:pPr>
            <a:endParaRPr lang="en-GB" sz="2000" kern="0" dirty="0" smtClean="0">
              <a:solidFill>
                <a:srgbClr val="2D2D8A"/>
              </a:solidFill>
              <a:latin typeface="+mn-lt"/>
            </a:endParaRPr>
          </a:p>
          <a:p>
            <a:pPr marL="270000" marR="0" lvl="0" indent="-2700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Tx/>
              <a:buFontTx/>
              <a:buChar char="•"/>
              <a:tabLst/>
              <a:defRPr/>
            </a:pPr>
            <a:endParaRPr lang="en-GB" sz="2000" kern="0" baseline="0" dirty="0" smtClean="0">
              <a:latin typeface="+mn-lt"/>
            </a:endParaRPr>
          </a:p>
          <a:p>
            <a:pPr marL="270000" marR="0" lvl="0" indent="-2700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Tx/>
              <a:buFontTx/>
              <a:buChar char="•"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34" charset="-128"/>
              <a:cs typeface="+mn-cs"/>
            </a:endParaRPr>
          </a:p>
        </p:txBody>
      </p:sp>
      <p:pic>
        <p:nvPicPr>
          <p:cNvPr id="17" name="Picture 16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5877272"/>
            <a:ext cx="2520280" cy="83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Up Arrow 13"/>
          <p:cNvSpPr>
            <a:spLocks noChangeArrowheads="1"/>
          </p:cNvSpPr>
          <p:nvPr/>
        </p:nvSpPr>
        <p:spPr bwMode="auto">
          <a:xfrm>
            <a:off x="1403648" y="2708920"/>
            <a:ext cx="504056" cy="720080"/>
          </a:xfrm>
          <a:prstGeom prst="upArrow">
            <a:avLst>
              <a:gd name="adj1" fmla="val 50000"/>
              <a:gd name="adj2" fmla="val 49977"/>
            </a:avLst>
          </a:prstGeom>
          <a:solidFill>
            <a:srgbClr val="FF7C80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5" name="Up Arrow 13"/>
          <p:cNvSpPr>
            <a:spLocks noChangeArrowheads="1"/>
          </p:cNvSpPr>
          <p:nvPr/>
        </p:nvSpPr>
        <p:spPr bwMode="auto">
          <a:xfrm>
            <a:off x="2411760" y="2708920"/>
            <a:ext cx="504056" cy="720080"/>
          </a:xfrm>
          <a:prstGeom prst="upArrow">
            <a:avLst>
              <a:gd name="adj1" fmla="val 50000"/>
              <a:gd name="adj2" fmla="val 49977"/>
            </a:avLst>
          </a:prstGeom>
          <a:solidFill>
            <a:srgbClr val="FF7C80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25760"/>
            <a:ext cx="7128792" cy="1143000"/>
          </a:xfrm>
        </p:spPr>
        <p:txBody>
          <a:bodyPr/>
          <a:lstStyle/>
          <a:p>
            <a:r>
              <a:rPr lang="en-IE" sz="3200" dirty="0" smtClean="0">
                <a:solidFill>
                  <a:srgbClr val="2D2D8A"/>
                </a:solidFill>
              </a:rPr>
              <a:t/>
            </a:r>
            <a:br>
              <a:rPr lang="en-IE" sz="3200" dirty="0" smtClean="0">
                <a:solidFill>
                  <a:srgbClr val="2D2D8A"/>
                </a:solidFill>
              </a:rPr>
            </a:br>
            <a:r>
              <a:rPr lang="en-IE" sz="3200" dirty="0" smtClean="0">
                <a:solidFill>
                  <a:srgbClr val="2D2D8A"/>
                </a:solidFill>
              </a:rPr>
              <a:t>Factors influencing women’s HPV information needs</a:t>
            </a:r>
            <a:r>
              <a:rPr lang="en-IE" sz="2400" dirty="0" smtClean="0"/>
              <a:t/>
            </a:r>
            <a:br>
              <a:rPr lang="en-IE" sz="2400" dirty="0" smtClean="0"/>
            </a:br>
            <a:endParaRPr lang="en-IE" sz="3200" dirty="0">
              <a:solidFill>
                <a:srgbClr val="FF0000"/>
              </a:solidFill>
            </a:endParaRPr>
          </a:p>
        </p:txBody>
      </p:sp>
      <p:sp>
        <p:nvSpPr>
          <p:cNvPr id="9" name="Oval 5"/>
          <p:cNvSpPr>
            <a:spLocks noChangeArrowheads="1"/>
          </p:cNvSpPr>
          <p:nvPr/>
        </p:nvSpPr>
        <p:spPr bwMode="auto">
          <a:xfrm>
            <a:off x="685800" y="3618384"/>
            <a:ext cx="3024187" cy="1142999"/>
          </a:xfrm>
          <a:prstGeom prst="ellipse">
            <a:avLst/>
          </a:prstGeom>
          <a:noFill/>
          <a:ln w="19050">
            <a:solidFill>
              <a:srgbClr val="2D2D8A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2000" b="1" dirty="0" smtClean="0">
                <a:solidFill>
                  <a:srgbClr val="2D2D8A"/>
                </a:solidFill>
              </a:rPr>
              <a:t>HPV</a:t>
            </a:r>
          </a:p>
          <a:p>
            <a:pPr algn="ctr"/>
            <a:r>
              <a:rPr lang="en-GB" sz="2000" b="1" dirty="0" smtClean="0">
                <a:solidFill>
                  <a:srgbClr val="2D2D8A"/>
                </a:solidFill>
              </a:rPr>
              <a:t>Information needs</a:t>
            </a:r>
            <a:endParaRPr lang="en-GB" sz="2000" b="1" dirty="0">
              <a:solidFill>
                <a:srgbClr val="2D2D8A"/>
              </a:solidFill>
            </a:endParaRPr>
          </a:p>
        </p:txBody>
      </p:sp>
      <p:sp>
        <p:nvSpPr>
          <p:cNvPr id="10" name="Oval 6"/>
          <p:cNvSpPr>
            <a:spLocks noChangeArrowheads="1"/>
          </p:cNvSpPr>
          <p:nvPr/>
        </p:nvSpPr>
        <p:spPr bwMode="auto">
          <a:xfrm>
            <a:off x="685800" y="1484784"/>
            <a:ext cx="3048000" cy="990600"/>
          </a:xfrm>
          <a:prstGeom prst="ellipse">
            <a:avLst/>
          </a:prstGeom>
          <a:solidFill>
            <a:schemeClr val="accent1">
              <a:lumMod val="50000"/>
            </a:schemeClr>
          </a:solidFill>
          <a:ln w="12700">
            <a:solidFill>
              <a:srgbClr val="2D2D8A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1800" b="1" dirty="0" smtClean="0">
                <a:solidFill>
                  <a:schemeClr val="bg1"/>
                </a:solidFill>
              </a:rPr>
              <a:t>Relation of HPV to</a:t>
            </a:r>
          </a:p>
          <a:p>
            <a:pPr algn="ctr"/>
            <a:r>
              <a:rPr lang="en-GB" sz="1800" b="1" dirty="0" smtClean="0">
                <a:solidFill>
                  <a:schemeClr val="bg1"/>
                </a:solidFill>
              </a:rPr>
              <a:t> other life events</a:t>
            </a:r>
            <a:endParaRPr lang="en-US" sz="1800" b="1" dirty="0">
              <a:solidFill>
                <a:schemeClr val="bg1"/>
              </a:solidFill>
            </a:endParaRPr>
          </a:p>
        </p:txBody>
      </p:sp>
      <p:sp>
        <p:nvSpPr>
          <p:cNvPr id="11" name="Line 7"/>
          <p:cNvSpPr>
            <a:spLocks noChangeShapeType="1"/>
          </p:cNvSpPr>
          <p:nvPr/>
        </p:nvSpPr>
        <p:spPr bwMode="auto">
          <a:xfrm>
            <a:off x="2133600" y="2475384"/>
            <a:ext cx="0" cy="1152000"/>
          </a:xfrm>
          <a:prstGeom prst="line">
            <a:avLst/>
          </a:prstGeom>
          <a:noFill/>
          <a:ln w="19050">
            <a:solidFill>
              <a:srgbClr val="2D2D8A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6" name="Content Placeholder 12"/>
          <p:cNvSpPr txBox="1">
            <a:spLocks/>
          </p:cNvSpPr>
          <p:nvPr/>
        </p:nvSpPr>
        <p:spPr>
          <a:xfrm>
            <a:off x="4572000" y="1556792"/>
            <a:ext cx="4498975" cy="3951288"/>
          </a:xfrm>
          <a:prstGeom prst="rect">
            <a:avLst/>
          </a:prstGeom>
        </p:spPr>
        <p:txBody>
          <a:bodyPr/>
          <a:lstStyle/>
          <a:p>
            <a:pPr marL="270000" marR="0" lvl="0" indent="-2700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D"/>
              </a:buClr>
              <a:buSzTx/>
              <a:buFontTx/>
              <a:buChar char="•"/>
              <a:tabLst/>
              <a:defRPr/>
            </a:pPr>
            <a:r>
              <a:rPr lang="en-GB" sz="2000" kern="0" dirty="0" smtClean="0">
                <a:solidFill>
                  <a:srgbClr val="2D2D8A"/>
                </a:solidFill>
                <a:latin typeface="+mn-lt"/>
              </a:rPr>
              <a:t>Some women pre-occupied by concerns other than their abnormal cells (e.g. fertility concerns, family illness); these women had lower HPV information needs</a:t>
            </a:r>
          </a:p>
          <a:p>
            <a:pPr marL="270000" marR="0" lvl="0" indent="-2700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D"/>
              </a:buClr>
              <a:buSzTx/>
              <a:buFontTx/>
              <a:buChar char="•"/>
              <a:tabLst/>
              <a:defRPr/>
            </a:pPr>
            <a:endParaRPr lang="en-GB" sz="2000" kern="0" dirty="0" smtClean="0">
              <a:solidFill>
                <a:srgbClr val="2D2D8A"/>
              </a:solidFill>
              <a:latin typeface="+mn-lt"/>
            </a:endParaRPr>
          </a:p>
          <a:p>
            <a:pPr marL="270000" marR="0" lvl="0" indent="-2700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D"/>
              </a:buClr>
              <a:buSzTx/>
              <a:buFontTx/>
              <a:buChar char="•"/>
              <a:tabLst/>
              <a:defRPr/>
            </a:pPr>
            <a:r>
              <a:rPr lang="en-GB" sz="2000" kern="0" dirty="0" smtClean="0">
                <a:solidFill>
                  <a:srgbClr val="2D2D8A"/>
                </a:solidFill>
                <a:latin typeface="+mn-lt"/>
              </a:rPr>
              <a:t>For others, having an HPV test increased their information needs as it related to other issues in their lives at the time of their test</a:t>
            </a:r>
          </a:p>
          <a:p>
            <a:pPr marL="270000" marR="0" lvl="0" indent="-2700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Tx/>
              <a:buFontTx/>
              <a:buChar char="•"/>
              <a:tabLst/>
              <a:defRPr/>
            </a:pPr>
            <a:endParaRPr lang="en-GB" sz="2000" kern="0" baseline="0" dirty="0" smtClean="0">
              <a:latin typeface="+mn-lt"/>
            </a:endParaRPr>
          </a:p>
          <a:p>
            <a:pPr marL="270000" marR="0" lvl="0" indent="-2700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Tx/>
              <a:buFontTx/>
              <a:buChar char="•"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34" charset="-128"/>
              <a:cs typeface="+mn-cs"/>
            </a:endParaRPr>
          </a:p>
        </p:txBody>
      </p:sp>
      <p:pic>
        <p:nvPicPr>
          <p:cNvPr id="17" name="Picture 16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5877272"/>
            <a:ext cx="2520280" cy="83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Up Arrow 11"/>
          <p:cNvSpPr>
            <a:spLocks noChangeArrowheads="1"/>
          </p:cNvSpPr>
          <p:nvPr/>
        </p:nvSpPr>
        <p:spPr bwMode="auto">
          <a:xfrm rot="10800000">
            <a:off x="1023913" y="2889250"/>
            <a:ext cx="381000" cy="539750"/>
          </a:xfrm>
          <a:prstGeom prst="upArrow">
            <a:avLst>
              <a:gd name="adj1" fmla="val 50000"/>
              <a:gd name="adj2" fmla="val 49977"/>
            </a:avLst>
          </a:prstGeom>
          <a:solidFill>
            <a:srgbClr val="00B050"/>
          </a:solidFill>
          <a:ln w="9525" algn="ctr">
            <a:solidFill>
              <a:srgbClr val="00B050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4" name="Up Arrow 18"/>
          <p:cNvSpPr>
            <a:spLocks noChangeArrowheads="1"/>
          </p:cNvSpPr>
          <p:nvPr/>
        </p:nvSpPr>
        <p:spPr bwMode="auto">
          <a:xfrm>
            <a:off x="1382688" y="2673350"/>
            <a:ext cx="381000" cy="539750"/>
          </a:xfrm>
          <a:prstGeom prst="upArrow">
            <a:avLst>
              <a:gd name="adj1" fmla="val 50000"/>
              <a:gd name="adj2" fmla="val 49977"/>
            </a:avLst>
          </a:prstGeom>
          <a:solidFill>
            <a:srgbClr val="FF7C80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rgbClr val="FF7C80"/>
              </a:solidFill>
            </a:endParaRPr>
          </a:p>
        </p:txBody>
      </p:sp>
      <p:sp>
        <p:nvSpPr>
          <p:cNvPr id="18" name="Up Arrow 11"/>
          <p:cNvSpPr>
            <a:spLocks noChangeArrowheads="1"/>
          </p:cNvSpPr>
          <p:nvPr/>
        </p:nvSpPr>
        <p:spPr bwMode="auto">
          <a:xfrm rot="10800000">
            <a:off x="2392065" y="2924820"/>
            <a:ext cx="381000" cy="539750"/>
          </a:xfrm>
          <a:prstGeom prst="upArrow">
            <a:avLst>
              <a:gd name="adj1" fmla="val 50000"/>
              <a:gd name="adj2" fmla="val 49977"/>
            </a:avLst>
          </a:prstGeom>
          <a:solidFill>
            <a:srgbClr val="00B050"/>
          </a:solidFill>
          <a:ln w="9525" algn="ctr">
            <a:solidFill>
              <a:srgbClr val="00B050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9" name="Up Arrow 18"/>
          <p:cNvSpPr>
            <a:spLocks noChangeArrowheads="1"/>
          </p:cNvSpPr>
          <p:nvPr/>
        </p:nvSpPr>
        <p:spPr bwMode="auto">
          <a:xfrm>
            <a:off x="2750840" y="2708920"/>
            <a:ext cx="381000" cy="539750"/>
          </a:xfrm>
          <a:prstGeom prst="upArrow">
            <a:avLst>
              <a:gd name="adj1" fmla="val 50000"/>
              <a:gd name="adj2" fmla="val 49977"/>
            </a:avLst>
          </a:prstGeom>
          <a:solidFill>
            <a:srgbClr val="FF7C80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rgbClr val="FF7C8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25760"/>
            <a:ext cx="7128792" cy="1143000"/>
          </a:xfrm>
        </p:spPr>
        <p:txBody>
          <a:bodyPr/>
          <a:lstStyle/>
          <a:p>
            <a:r>
              <a:rPr lang="en-IE" sz="3200" dirty="0" smtClean="0">
                <a:solidFill>
                  <a:srgbClr val="2D2D8A"/>
                </a:solidFill>
              </a:rPr>
              <a:t/>
            </a:r>
            <a:br>
              <a:rPr lang="en-IE" sz="3200" dirty="0" smtClean="0">
                <a:solidFill>
                  <a:srgbClr val="2D2D8A"/>
                </a:solidFill>
              </a:rPr>
            </a:br>
            <a:r>
              <a:rPr lang="en-IE" sz="3200" dirty="0" smtClean="0">
                <a:solidFill>
                  <a:srgbClr val="2D2D8A"/>
                </a:solidFill>
              </a:rPr>
              <a:t>Factors influencing women’s HPV information needs</a:t>
            </a:r>
            <a:r>
              <a:rPr lang="en-IE" sz="2400" dirty="0" smtClean="0"/>
              <a:t/>
            </a:r>
            <a:br>
              <a:rPr lang="en-IE" sz="2400" dirty="0" smtClean="0"/>
            </a:br>
            <a:endParaRPr lang="en-IE" sz="3200" dirty="0">
              <a:solidFill>
                <a:srgbClr val="FF0000"/>
              </a:solidFill>
            </a:endParaRPr>
          </a:p>
        </p:txBody>
      </p:sp>
      <p:sp>
        <p:nvSpPr>
          <p:cNvPr id="9" name="Oval 5"/>
          <p:cNvSpPr>
            <a:spLocks noChangeArrowheads="1"/>
          </p:cNvSpPr>
          <p:nvPr/>
        </p:nvSpPr>
        <p:spPr bwMode="auto">
          <a:xfrm>
            <a:off x="685800" y="3618384"/>
            <a:ext cx="3024187" cy="1142999"/>
          </a:xfrm>
          <a:prstGeom prst="ellipse">
            <a:avLst/>
          </a:prstGeom>
          <a:noFill/>
          <a:ln w="19050">
            <a:solidFill>
              <a:srgbClr val="2D2D8A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2000" b="1" dirty="0" smtClean="0">
                <a:solidFill>
                  <a:srgbClr val="2D2D8A"/>
                </a:solidFill>
              </a:rPr>
              <a:t>HPV</a:t>
            </a:r>
          </a:p>
          <a:p>
            <a:pPr algn="ctr"/>
            <a:r>
              <a:rPr lang="en-GB" sz="2000" b="1" dirty="0" smtClean="0">
                <a:solidFill>
                  <a:srgbClr val="2D2D8A"/>
                </a:solidFill>
              </a:rPr>
              <a:t>Information needs</a:t>
            </a:r>
            <a:endParaRPr lang="en-GB" sz="2000" b="1" dirty="0">
              <a:solidFill>
                <a:srgbClr val="2D2D8A"/>
              </a:solidFill>
            </a:endParaRPr>
          </a:p>
        </p:txBody>
      </p:sp>
      <p:sp>
        <p:nvSpPr>
          <p:cNvPr id="10" name="Oval 6"/>
          <p:cNvSpPr>
            <a:spLocks noChangeArrowheads="1"/>
          </p:cNvSpPr>
          <p:nvPr/>
        </p:nvSpPr>
        <p:spPr bwMode="auto">
          <a:xfrm>
            <a:off x="685800" y="1340768"/>
            <a:ext cx="3048000" cy="113461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rgbClr val="2D2D8A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1800" b="1" dirty="0" smtClean="0">
                <a:solidFill>
                  <a:schemeClr val="bg1"/>
                </a:solidFill>
              </a:rPr>
              <a:t>Awareness of HPV </a:t>
            </a:r>
          </a:p>
          <a:p>
            <a:pPr algn="ctr"/>
            <a:r>
              <a:rPr lang="en-GB" sz="1800" b="1" dirty="0" smtClean="0">
                <a:solidFill>
                  <a:schemeClr val="bg1"/>
                </a:solidFill>
              </a:rPr>
              <a:t>being sexually</a:t>
            </a:r>
          </a:p>
          <a:p>
            <a:pPr algn="ctr"/>
            <a:r>
              <a:rPr lang="en-GB" sz="1800" b="1" dirty="0" smtClean="0">
                <a:solidFill>
                  <a:schemeClr val="bg1"/>
                </a:solidFill>
              </a:rPr>
              <a:t> transmitted</a:t>
            </a:r>
            <a:endParaRPr lang="en-US" sz="1800" b="1" dirty="0">
              <a:solidFill>
                <a:schemeClr val="bg1"/>
              </a:solidFill>
            </a:endParaRPr>
          </a:p>
        </p:txBody>
      </p:sp>
      <p:sp>
        <p:nvSpPr>
          <p:cNvPr id="11" name="Line 7"/>
          <p:cNvSpPr>
            <a:spLocks noChangeShapeType="1"/>
          </p:cNvSpPr>
          <p:nvPr/>
        </p:nvSpPr>
        <p:spPr bwMode="auto">
          <a:xfrm>
            <a:off x="2133600" y="2475384"/>
            <a:ext cx="0" cy="1152000"/>
          </a:xfrm>
          <a:prstGeom prst="line">
            <a:avLst/>
          </a:prstGeom>
          <a:noFill/>
          <a:ln w="19050">
            <a:solidFill>
              <a:srgbClr val="2D2D8A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6" name="Content Placeholder 12"/>
          <p:cNvSpPr txBox="1">
            <a:spLocks/>
          </p:cNvSpPr>
          <p:nvPr/>
        </p:nvSpPr>
        <p:spPr>
          <a:xfrm>
            <a:off x="4572000" y="1500174"/>
            <a:ext cx="4498975" cy="3951288"/>
          </a:xfrm>
          <a:prstGeom prst="rect">
            <a:avLst/>
          </a:prstGeom>
        </p:spPr>
        <p:txBody>
          <a:bodyPr/>
          <a:lstStyle/>
          <a:p>
            <a:pPr marL="270000" marR="0" lvl="0" indent="-2700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D"/>
              </a:buClr>
              <a:buSzTx/>
              <a:buFont typeface="Arial" pitchFamily="34" charset="0"/>
              <a:buChar char="•"/>
              <a:tabLst/>
              <a:defRPr/>
            </a:pPr>
            <a:r>
              <a:rPr lang="en-GB" sz="2000" kern="0" dirty="0" smtClean="0">
                <a:solidFill>
                  <a:srgbClr val="2D2D8A"/>
                </a:solidFill>
                <a:latin typeface="+mn-lt"/>
              </a:rPr>
              <a:t>Women who were aware of the link between HPV and sexual activity had a stronger desire for more information on HPV </a:t>
            </a:r>
          </a:p>
          <a:p>
            <a:pPr marL="270000" marR="0" lvl="0" indent="-2700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D"/>
              </a:buClr>
              <a:buSzTx/>
              <a:buFont typeface="Arial" pitchFamily="34" charset="0"/>
              <a:buChar char="•"/>
              <a:tabLst/>
              <a:defRPr/>
            </a:pPr>
            <a:endParaRPr lang="en-GB" sz="2000" kern="0" baseline="0" dirty="0" smtClean="0">
              <a:solidFill>
                <a:srgbClr val="2D2D8A"/>
              </a:solidFill>
              <a:latin typeface="+mn-lt"/>
            </a:endParaRPr>
          </a:p>
          <a:p>
            <a:pPr marL="270000" marR="0" lvl="0" indent="-2700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FBD"/>
              </a:buClr>
              <a:buSzTx/>
              <a:buFont typeface="Arial" pitchFamily="34" charset="0"/>
              <a:buChar char="•"/>
              <a:tabLst/>
              <a:defRPr/>
            </a:pPr>
            <a:r>
              <a:rPr lang="en-GB" sz="2000" kern="0" dirty="0" smtClean="0">
                <a:solidFill>
                  <a:srgbClr val="2D2D8A"/>
                </a:solidFill>
                <a:latin typeface="+mn-lt"/>
              </a:rPr>
              <a:t>Women who were not aware of the link had lower HPV information needs</a:t>
            </a:r>
            <a:endParaRPr lang="en-GB" sz="2000" kern="0" baseline="0" dirty="0" smtClean="0">
              <a:solidFill>
                <a:srgbClr val="2D2D8A"/>
              </a:solidFill>
              <a:latin typeface="+mn-lt"/>
            </a:endParaRPr>
          </a:p>
          <a:p>
            <a:pPr marL="270000" marR="0" lvl="0" indent="-2700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Tx/>
              <a:buFontTx/>
              <a:buChar char="•"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34" charset="-128"/>
              <a:cs typeface="+mn-cs"/>
            </a:endParaRPr>
          </a:p>
        </p:txBody>
      </p:sp>
      <p:pic>
        <p:nvPicPr>
          <p:cNvPr id="17" name="Picture 16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5877272"/>
            <a:ext cx="2520280" cy="83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Up Arrow 13"/>
          <p:cNvSpPr>
            <a:spLocks noChangeArrowheads="1"/>
          </p:cNvSpPr>
          <p:nvPr/>
        </p:nvSpPr>
        <p:spPr bwMode="auto">
          <a:xfrm>
            <a:off x="1403648" y="2708920"/>
            <a:ext cx="504056" cy="720080"/>
          </a:xfrm>
          <a:prstGeom prst="upArrow">
            <a:avLst>
              <a:gd name="adj1" fmla="val 50000"/>
              <a:gd name="adj2" fmla="val 49977"/>
            </a:avLst>
          </a:prstGeom>
          <a:solidFill>
            <a:srgbClr val="FF7C80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5" name="Up Arrow 13"/>
          <p:cNvSpPr>
            <a:spLocks noChangeArrowheads="1"/>
          </p:cNvSpPr>
          <p:nvPr/>
        </p:nvSpPr>
        <p:spPr bwMode="auto">
          <a:xfrm>
            <a:off x="2411760" y="2708920"/>
            <a:ext cx="504056" cy="720080"/>
          </a:xfrm>
          <a:prstGeom prst="upArrow">
            <a:avLst>
              <a:gd name="adj1" fmla="val 50000"/>
              <a:gd name="adj2" fmla="val 49977"/>
            </a:avLst>
          </a:prstGeom>
          <a:solidFill>
            <a:srgbClr val="FF7C80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96" y="188640"/>
            <a:ext cx="8229600" cy="1210146"/>
          </a:xfrm>
        </p:spPr>
        <p:txBody>
          <a:bodyPr/>
          <a:lstStyle/>
          <a:p>
            <a:r>
              <a:rPr lang="en-GB" sz="3300" dirty="0" smtClean="0">
                <a:solidFill>
                  <a:srgbClr val="2D2D8A"/>
                </a:solidFill>
              </a:rPr>
              <a:t>Women’s suggestions to improve</a:t>
            </a:r>
            <a:br>
              <a:rPr lang="en-GB" sz="3300" dirty="0" smtClean="0">
                <a:solidFill>
                  <a:srgbClr val="2D2D8A"/>
                </a:solidFill>
              </a:rPr>
            </a:br>
            <a:r>
              <a:rPr lang="en-GB" sz="3300" dirty="0" smtClean="0">
                <a:solidFill>
                  <a:srgbClr val="2D2D8A"/>
                </a:solidFill>
              </a:rPr>
              <a:t> the HPV test experience</a:t>
            </a:r>
            <a:endParaRPr lang="en-US" sz="3300" dirty="0">
              <a:solidFill>
                <a:srgbClr val="2D2D8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54088"/>
            <a:ext cx="7772400" cy="4683224"/>
          </a:xfrm>
        </p:spPr>
        <p:txBody>
          <a:bodyPr/>
          <a:lstStyle/>
          <a:p>
            <a:r>
              <a:rPr lang="en-GB" sz="2300" dirty="0" smtClean="0">
                <a:solidFill>
                  <a:srgbClr val="2D2D8A"/>
                </a:solidFill>
              </a:rPr>
              <a:t>Information posters at colposcopy clinics</a:t>
            </a:r>
          </a:p>
          <a:p>
            <a:endParaRPr lang="en-GB" sz="2300" dirty="0" smtClean="0">
              <a:solidFill>
                <a:srgbClr val="2D2D8A"/>
              </a:solidFill>
            </a:endParaRPr>
          </a:p>
          <a:p>
            <a:r>
              <a:rPr lang="en-GB" sz="2300" dirty="0" smtClean="0">
                <a:solidFill>
                  <a:srgbClr val="2D2D8A"/>
                </a:solidFill>
              </a:rPr>
              <a:t>Dedicated room to discuss/ask questions before test</a:t>
            </a:r>
          </a:p>
          <a:p>
            <a:endParaRPr lang="en-GB" sz="2300" dirty="0" smtClean="0">
              <a:solidFill>
                <a:srgbClr val="2D2D8A"/>
              </a:solidFill>
            </a:endParaRPr>
          </a:p>
          <a:p>
            <a:r>
              <a:rPr lang="en-GB" sz="2300" dirty="0" smtClean="0">
                <a:solidFill>
                  <a:srgbClr val="2D2D8A"/>
                </a:solidFill>
              </a:rPr>
              <a:t>Information leaflets &amp; reputable websites</a:t>
            </a:r>
          </a:p>
          <a:p>
            <a:pPr>
              <a:buNone/>
            </a:pPr>
            <a:endParaRPr lang="en-GB" sz="2300" dirty="0" smtClean="0">
              <a:solidFill>
                <a:srgbClr val="2D2D8A"/>
              </a:solidFill>
            </a:endParaRPr>
          </a:p>
          <a:p>
            <a:r>
              <a:rPr lang="en-GB" sz="2300" dirty="0" smtClean="0">
                <a:solidFill>
                  <a:srgbClr val="2D2D8A"/>
                </a:solidFill>
              </a:rPr>
              <a:t>Information should not frighten women</a:t>
            </a:r>
          </a:p>
          <a:p>
            <a:endParaRPr lang="en-GB" sz="2300" dirty="0" smtClean="0">
              <a:solidFill>
                <a:srgbClr val="2D2D8A"/>
              </a:solidFill>
            </a:endParaRPr>
          </a:p>
          <a:p>
            <a:r>
              <a:rPr lang="en-GB" sz="2300" b="1" dirty="0" smtClean="0">
                <a:solidFill>
                  <a:srgbClr val="FF6600"/>
                </a:solidFill>
              </a:rPr>
              <a:t>Timing of delivery of information</a:t>
            </a:r>
          </a:p>
          <a:p>
            <a:pPr>
              <a:buClr>
                <a:srgbClr val="FF9933"/>
              </a:buClr>
            </a:pPr>
            <a:endParaRPr lang="en-GB" sz="2200" dirty="0" smtClean="0"/>
          </a:p>
          <a:p>
            <a:pPr>
              <a:buClr>
                <a:srgbClr val="FF9933"/>
              </a:buClr>
            </a:pPr>
            <a:endParaRPr lang="en-GB" sz="2200" dirty="0" smtClean="0"/>
          </a:p>
          <a:p>
            <a:pPr>
              <a:buClr>
                <a:srgbClr val="FF9933"/>
              </a:buClr>
              <a:buNone/>
            </a:pPr>
            <a:endParaRPr lang="en-GB" sz="22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214298"/>
            <a:ext cx="7128792" cy="1143000"/>
          </a:xfrm>
        </p:spPr>
        <p:txBody>
          <a:bodyPr/>
          <a:lstStyle/>
          <a:p>
            <a:r>
              <a:rPr lang="en-IE" sz="3400" dirty="0" smtClean="0">
                <a:solidFill>
                  <a:srgbClr val="2D2D8A"/>
                </a:solidFill>
              </a:rPr>
              <a:t>HPV (Human papillomavirus) and cervical cancer</a:t>
            </a:r>
            <a:endParaRPr lang="en-IE" sz="3400" dirty="0">
              <a:solidFill>
                <a:srgbClr val="2D2D8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31792"/>
            <a:ext cx="7772400" cy="4683224"/>
          </a:xfrm>
        </p:spPr>
        <p:txBody>
          <a:bodyPr/>
          <a:lstStyle/>
          <a:p>
            <a:pPr>
              <a:buClr>
                <a:srgbClr val="FF9933"/>
              </a:buClr>
              <a:buNone/>
            </a:pPr>
            <a:endParaRPr lang="en-US" sz="2100" dirty="0" smtClean="0">
              <a:solidFill>
                <a:srgbClr val="2D2D8A"/>
              </a:solidFill>
            </a:endParaRPr>
          </a:p>
          <a:p>
            <a:pPr lvl="1">
              <a:buClr>
                <a:srgbClr val="FF9933"/>
              </a:buClr>
              <a:buNone/>
            </a:pPr>
            <a:endParaRPr lang="en-US" sz="1600" dirty="0" smtClean="0">
              <a:solidFill>
                <a:srgbClr val="2D2D8A"/>
              </a:solidFill>
            </a:endParaRPr>
          </a:p>
          <a:p>
            <a:pPr marL="742950" lvl="2" indent="-342900">
              <a:buClr>
                <a:srgbClr val="FF9933"/>
              </a:buClr>
              <a:buNone/>
            </a:pPr>
            <a:endParaRPr lang="en-US" sz="2000" dirty="0" smtClean="0">
              <a:solidFill>
                <a:srgbClr val="0070C0"/>
              </a:solidFill>
              <a:cs typeface="+mn-cs"/>
            </a:endParaRPr>
          </a:p>
          <a:p>
            <a:pPr marL="3486150" lvl="8" indent="-342900">
              <a:lnSpc>
                <a:spcPct val="95000"/>
              </a:lnSpc>
              <a:buNone/>
              <a:tabLst>
                <a:tab pos="450850" algn="l"/>
              </a:tabLst>
              <a:defRPr/>
            </a:pPr>
            <a:endParaRPr lang="en-GB" sz="2400" dirty="0" smtClean="0">
              <a:solidFill>
                <a:srgbClr val="2D2D8A"/>
              </a:solidFill>
              <a:cs typeface="+mn-cs"/>
            </a:endParaRPr>
          </a:p>
          <a:p>
            <a:pPr marL="3028950" lvl="7" indent="-342900">
              <a:lnSpc>
                <a:spcPct val="95000"/>
              </a:lnSpc>
              <a:buNone/>
              <a:tabLst>
                <a:tab pos="450850" algn="l"/>
              </a:tabLst>
              <a:defRPr/>
            </a:pPr>
            <a:endParaRPr lang="en-GB" sz="1800" dirty="0" smtClean="0">
              <a:solidFill>
                <a:srgbClr val="2D2D8A"/>
              </a:solidFill>
              <a:cs typeface="+mn-cs"/>
            </a:endParaRPr>
          </a:p>
          <a:p>
            <a:pPr marL="342900" lvl="1" indent="-342900">
              <a:lnSpc>
                <a:spcPct val="95000"/>
              </a:lnSpc>
              <a:buFontTx/>
              <a:buChar char="•"/>
              <a:tabLst>
                <a:tab pos="450850" algn="l"/>
              </a:tabLst>
              <a:defRPr/>
            </a:pPr>
            <a:endParaRPr lang="en-GB" sz="2400" dirty="0" smtClean="0">
              <a:solidFill>
                <a:srgbClr val="2D2D8A"/>
              </a:solidFill>
              <a:cs typeface="+mn-cs"/>
            </a:endParaRPr>
          </a:p>
          <a:p>
            <a:pPr marL="342900" lvl="1" indent="-342900">
              <a:lnSpc>
                <a:spcPct val="95000"/>
              </a:lnSpc>
              <a:buNone/>
              <a:tabLst>
                <a:tab pos="450850" algn="l"/>
              </a:tabLst>
              <a:defRPr/>
            </a:pPr>
            <a:endParaRPr lang="en-US" sz="2400" dirty="0" smtClean="0">
              <a:solidFill>
                <a:srgbClr val="2D2D8A"/>
              </a:solidFill>
              <a:cs typeface="+mn-cs"/>
            </a:endParaRPr>
          </a:p>
          <a:p>
            <a:endParaRPr lang="en-IE" sz="2400" dirty="0" smtClean="0">
              <a:solidFill>
                <a:srgbClr val="2D2D8A"/>
              </a:solidFill>
            </a:endParaRPr>
          </a:p>
          <a:p>
            <a:pPr>
              <a:buNone/>
            </a:pPr>
            <a:endParaRPr lang="en-IE" dirty="0" smtClean="0">
              <a:solidFill>
                <a:srgbClr val="FF0000"/>
              </a:solidFill>
            </a:endParaRPr>
          </a:p>
          <a:p>
            <a:endParaRPr lang="en-IE" dirty="0"/>
          </a:p>
        </p:txBody>
      </p:sp>
      <p:pic>
        <p:nvPicPr>
          <p:cNvPr id="5" name="Picture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5877272"/>
            <a:ext cx="2520280" cy="83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284612" y="1589850"/>
            <a:ext cx="4143372" cy="4144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indent="-342900">
              <a:lnSpc>
                <a:spcPct val="95000"/>
              </a:lnSpc>
              <a:spcBef>
                <a:spcPct val="20000"/>
              </a:spcBef>
              <a:buClr>
                <a:srgbClr val="009FBD"/>
              </a:buClr>
              <a:buFontTx/>
              <a:buChar char="•"/>
              <a:tabLst>
                <a:tab pos="450850" algn="l"/>
              </a:tabLst>
              <a:defRPr/>
            </a:pPr>
            <a:r>
              <a:rPr lang="en-GB" sz="2200" dirty="0" smtClean="0">
                <a:solidFill>
                  <a:srgbClr val="2D2D8A"/>
                </a:solidFill>
                <a:latin typeface="+mn-lt"/>
              </a:rPr>
              <a:t>HPV infection very common </a:t>
            </a:r>
          </a:p>
          <a:p>
            <a:pPr marL="342900" lvl="0" indent="-342900">
              <a:spcBef>
                <a:spcPct val="20000"/>
              </a:spcBef>
              <a:buClr>
                <a:srgbClr val="FF9D0C"/>
              </a:buClr>
            </a:pPr>
            <a:endParaRPr lang="en-GB" sz="1600" kern="0" dirty="0" smtClean="0">
              <a:solidFill>
                <a:srgbClr val="2D2D8A"/>
              </a:solidFill>
              <a:latin typeface="Arial"/>
              <a:ea typeface="ＭＳ Ｐゴシック"/>
            </a:endParaRPr>
          </a:p>
          <a:p>
            <a:pPr marL="342900" lvl="1" indent="-342900">
              <a:lnSpc>
                <a:spcPct val="95000"/>
              </a:lnSpc>
              <a:spcBef>
                <a:spcPct val="20000"/>
              </a:spcBef>
              <a:buClr>
                <a:srgbClr val="009FBD"/>
              </a:buClr>
              <a:buFontTx/>
              <a:buChar char="•"/>
              <a:tabLst>
                <a:tab pos="450850" algn="l"/>
              </a:tabLst>
              <a:defRPr/>
            </a:pPr>
            <a:r>
              <a:rPr lang="en-GB" sz="2200" dirty="0" smtClean="0">
                <a:solidFill>
                  <a:srgbClr val="2D2D8A"/>
                </a:solidFill>
                <a:latin typeface="+mn-lt"/>
              </a:rPr>
              <a:t>Over 100 different types; 30 - 40 genital types</a:t>
            </a:r>
          </a:p>
          <a:p>
            <a:pPr marL="342900" lvl="0" indent="-342900">
              <a:spcBef>
                <a:spcPct val="20000"/>
              </a:spcBef>
              <a:buClr>
                <a:srgbClr val="FF9D0C"/>
              </a:buClr>
              <a:buFontTx/>
              <a:buChar char="•"/>
            </a:pPr>
            <a:endParaRPr lang="en-GB" sz="1600" kern="0" dirty="0" smtClean="0">
              <a:solidFill>
                <a:srgbClr val="2D2D8A"/>
              </a:solidFill>
              <a:latin typeface="Arial"/>
              <a:ea typeface="ＭＳ Ｐゴシック"/>
            </a:endParaRPr>
          </a:p>
          <a:p>
            <a:pPr marL="342900" lvl="1" indent="-342900">
              <a:lnSpc>
                <a:spcPct val="95000"/>
              </a:lnSpc>
              <a:spcBef>
                <a:spcPct val="20000"/>
              </a:spcBef>
              <a:buClr>
                <a:srgbClr val="009FBD"/>
              </a:buClr>
              <a:buFontTx/>
              <a:buChar char="•"/>
              <a:tabLst>
                <a:tab pos="450850" algn="l"/>
              </a:tabLst>
              <a:defRPr/>
            </a:pPr>
            <a:r>
              <a:rPr lang="en-GB" sz="2200" dirty="0" smtClean="0">
                <a:solidFill>
                  <a:srgbClr val="2D2D8A"/>
                </a:solidFill>
                <a:latin typeface="+mn-lt"/>
              </a:rPr>
              <a:t>Types 16 &amp; 18 cause apx 75% of cervical cancer cases</a:t>
            </a:r>
          </a:p>
          <a:p>
            <a:pPr marL="342900" lvl="0" indent="-342900">
              <a:spcBef>
                <a:spcPct val="20000"/>
              </a:spcBef>
              <a:buClr>
                <a:srgbClr val="FF9D0C"/>
              </a:buClr>
              <a:buFontTx/>
              <a:buChar char="•"/>
            </a:pPr>
            <a:endParaRPr lang="en-GB" sz="1600" kern="0" dirty="0" smtClean="0">
              <a:solidFill>
                <a:srgbClr val="2D2D8A"/>
              </a:solidFill>
              <a:latin typeface="Arial"/>
              <a:ea typeface="ＭＳ Ｐゴシック"/>
            </a:endParaRPr>
          </a:p>
          <a:p>
            <a:pPr marL="342900" lvl="1" indent="-342900">
              <a:lnSpc>
                <a:spcPct val="95000"/>
              </a:lnSpc>
              <a:spcBef>
                <a:spcPct val="20000"/>
              </a:spcBef>
              <a:buClr>
                <a:srgbClr val="009FBD"/>
              </a:buClr>
              <a:buFontTx/>
              <a:buChar char="•"/>
              <a:tabLst>
                <a:tab pos="450850" algn="l"/>
              </a:tabLst>
              <a:defRPr/>
            </a:pPr>
            <a:r>
              <a:rPr lang="en-GB" sz="2200" dirty="0" smtClean="0">
                <a:solidFill>
                  <a:srgbClr val="2D2D8A"/>
                </a:solidFill>
                <a:latin typeface="+mn-lt"/>
              </a:rPr>
              <a:t>HPV infection also linked to other genital and non-genital cancers</a:t>
            </a:r>
          </a:p>
        </p:txBody>
      </p:sp>
      <p:pic>
        <p:nvPicPr>
          <p:cNvPr id="14" name="Content Placeholder 8" descr="Graph-HPV-infection-to-cer4vical-cancer-web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4396046" y="3068960"/>
            <a:ext cx="4640450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Down Arrow 14"/>
          <p:cNvSpPr/>
          <p:nvPr/>
        </p:nvSpPr>
        <p:spPr bwMode="auto">
          <a:xfrm>
            <a:off x="5148064" y="2780928"/>
            <a:ext cx="576064" cy="643136"/>
          </a:xfrm>
          <a:prstGeom prst="downArrow">
            <a:avLst/>
          </a:prstGeom>
          <a:solidFill>
            <a:srgbClr val="009FB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FFCC66"/>
              </a:solidFill>
              <a:effectLst/>
              <a:latin typeface="Arial" pitchFamily="34" charset="0"/>
              <a:ea typeface="ＭＳ Ｐゴシック" pitchFamily="34" charset="-128"/>
            </a:endParaRPr>
          </a:p>
        </p:txBody>
      </p:sp>
      <p:pic>
        <p:nvPicPr>
          <p:cNvPr id="16" name="Picture 15" descr="HPV-Virus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076056" y="1988840"/>
            <a:ext cx="684005" cy="720000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5724128" y="1916832"/>
            <a:ext cx="3276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b="1" dirty="0" smtClean="0">
                <a:solidFill>
                  <a:srgbClr val="2D2D8A"/>
                </a:solidFill>
              </a:rPr>
              <a:t>HPV infection</a:t>
            </a:r>
            <a:endParaRPr lang="en-US" sz="2200" b="1" dirty="0">
              <a:solidFill>
                <a:srgbClr val="2D2D8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5877272"/>
            <a:ext cx="2520280" cy="83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7128792" cy="1143000"/>
          </a:xfrm>
        </p:spPr>
        <p:txBody>
          <a:bodyPr/>
          <a:lstStyle/>
          <a:p>
            <a:r>
              <a:rPr lang="en-IE" sz="3400" dirty="0" smtClean="0">
                <a:solidFill>
                  <a:srgbClr val="2D2D8A"/>
                </a:solidFill>
              </a:rPr>
              <a:t>Conclusions and implications</a:t>
            </a:r>
            <a:r>
              <a:rPr lang="en-IE" sz="2400" dirty="0" smtClean="0"/>
              <a:t/>
            </a:r>
            <a:br>
              <a:rPr lang="en-IE" sz="2400" dirty="0" smtClean="0"/>
            </a:br>
            <a:endParaRPr lang="en-IE" sz="2600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85800" y="1268760"/>
            <a:ext cx="7772400" cy="4968552"/>
          </a:xfrm>
        </p:spPr>
        <p:txBody>
          <a:bodyPr/>
          <a:lstStyle/>
          <a:p>
            <a:pPr marL="342000" indent="-342000"/>
            <a:r>
              <a:rPr lang="en-GB" sz="2400" dirty="0" smtClean="0">
                <a:solidFill>
                  <a:srgbClr val="2D2D8A"/>
                </a:solidFill>
              </a:rPr>
              <a:t>Poor knowledge levels among women</a:t>
            </a:r>
          </a:p>
          <a:p>
            <a:pPr marL="342000" indent="-342000"/>
            <a:endParaRPr lang="en-GB" sz="2400" dirty="0" smtClean="0">
              <a:solidFill>
                <a:srgbClr val="2D2D8A"/>
              </a:solidFill>
            </a:endParaRPr>
          </a:p>
          <a:p>
            <a:pPr marL="342000" indent="-342000"/>
            <a:r>
              <a:rPr lang="en-GB" sz="2400" dirty="0" smtClean="0">
                <a:solidFill>
                  <a:srgbClr val="2D2D8A"/>
                </a:solidFill>
              </a:rPr>
              <a:t>Emotional impact may not be as great as previous studies suggest</a:t>
            </a:r>
          </a:p>
          <a:p>
            <a:pPr marL="342000" indent="-342000">
              <a:buNone/>
            </a:pPr>
            <a:endParaRPr lang="en-GB" sz="2400" dirty="0" smtClean="0">
              <a:solidFill>
                <a:srgbClr val="2D2D8A"/>
              </a:solidFill>
            </a:endParaRPr>
          </a:p>
          <a:p>
            <a:pPr marL="342000" indent="-342000"/>
            <a:r>
              <a:rPr lang="en-GB" sz="2400" dirty="0" smtClean="0">
                <a:solidFill>
                  <a:srgbClr val="2D2D8A"/>
                </a:solidFill>
              </a:rPr>
              <a:t>More information not necessarily better; one size won’t fit all</a:t>
            </a:r>
          </a:p>
          <a:p>
            <a:pPr marL="342000" indent="-342000">
              <a:buNone/>
            </a:pPr>
            <a:endParaRPr lang="en-GB" sz="2400" dirty="0" smtClean="0">
              <a:solidFill>
                <a:srgbClr val="2D2D8A"/>
              </a:solidFill>
            </a:endParaRPr>
          </a:p>
          <a:p>
            <a:pPr marL="342000" indent="-342000"/>
            <a:r>
              <a:rPr lang="en-GB" sz="2400" dirty="0" smtClean="0">
                <a:solidFill>
                  <a:srgbClr val="2D2D8A"/>
                </a:solidFill>
              </a:rPr>
              <a:t>Timing of delivery of information is key</a:t>
            </a:r>
          </a:p>
          <a:p>
            <a:endParaRPr lang="en-IE" sz="2200" dirty="0" smtClean="0"/>
          </a:p>
          <a:p>
            <a:endParaRPr lang="en-IE" sz="2200" dirty="0" smtClean="0"/>
          </a:p>
          <a:p>
            <a:pPr>
              <a:buFont typeface="Arial" pitchFamily="34" charset="0"/>
              <a:buChar char="•"/>
            </a:pPr>
            <a:endParaRPr lang="en-IE" sz="2400" dirty="0" smtClean="0"/>
          </a:p>
          <a:p>
            <a:pPr>
              <a:buFont typeface="Arial" pitchFamily="34" charset="0"/>
              <a:buChar char="•"/>
            </a:pPr>
            <a:endParaRPr lang="en-IE" sz="2400" dirty="0" smtClean="0"/>
          </a:p>
          <a:p>
            <a:endParaRPr lang="en-IE" sz="24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rgbClr val="2D2D8A"/>
                </a:solidFill>
              </a:rPr>
              <a:t>    </a:t>
            </a:r>
            <a:r>
              <a:rPr lang="en-IE" sz="3600" dirty="0" smtClean="0">
                <a:solidFill>
                  <a:srgbClr val="2D2D8A"/>
                </a:solidFill>
              </a:rPr>
              <a:t>Acknowledgements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sz="2400" dirty="0" smtClean="0">
                <a:solidFill>
                  <a:srgbClr val="2D2D8A"/>
                </a:solidFill>
              </a:rPr>
              <a:t>We thank the women who took part in the study</a:t>
            </a:r>
          </a:p>
          <a:p>
            <a:endParaRPr lang="en-IE" sz="2400" dirty="0" smtClean="0">
              <a:solidFill>
                <a:srgbClr val="2D2D8A"/>
              </a:solidFill>
            </a:endParaRPr>
          </a:p>
          <a:p>
            <a:r>
              <a:rPr lang="en-IE" sz="2400" dirty="0" smtClean="0">
                <a:solidFill>
                  <a:srgbClr val="2D2D8A"/>
                </a:solidFill>
              </a:rPr>
              <a:t>We are grateful to the staff at Tallaght hospital colposcopy clinic</a:t>
            </a:r>
          </a:p>
          <a:p>
            <a:endParaRPr lang="en-IE" sz="2800" dirty="0" smtClean="0"/>
          </a:p>
          <a:p>
            <a:pPr marL="0" indent="0" algn="ctr">
              <a:buFontTx/>
              <a:buNone/>
            </a:pPr>
            <a:r>
              <a:rPr lang="en-IE" i="1" dirty="0" smtClean="0">
                <a:solidFill>
                  <a:srgbClr val="009FBD"/>
                </a:solidFill>
              </a:rPr>
              <a:t>Further information: m.oconnor@ncri.ie</a:t>
            </a:r>
          </a:p>
          <a:p>
            <a:pPr marL="0" indent="0" algn="ctr">
              <a:buFontTx/>
              <a:buNone/>
            </a:pPr>
            <a:endParaRPr lang="en-IE" i="1" dirty="0" smtClean="0">
              <a:solidFill>
                <a:srgbClr val="009FBD"/>
              </a:solidFill>
            </a:endParaRPr>
          </a:p>
        </p:txBody>
      </p:sp>
      <p:sp>
        <p:nvSpPr>
          <p:cNvPr id="7175" name="TextBox 10"/>
          <p:cNvSpPr txBox="1">
            <a:spLocks noChangeArrowheads="1"/>
          </p:cNvSpPr>
          <p:nvPr/>
        </p:nvSpPr>
        <p:spPr bwMode="auto">
          <a:xfrm>
            <a:off x="827584" y="5013176"/>
            <a:ext cx="7632848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IE" sz="1900" dirty="0">
                <a:solidFill>
                  <a:srgbClr val="0F9D8F"/>
                </a:solidFill>
              </a:rPr>
              <a:t>The National Cancer Registry is funded by the Department of </a:t>
            </a:r>
            <a:r>
              <a:rPr lang="en-IE" sz="1900" dirty="0" smtClean="0">
                <a:solidFill>
                  <a:srgbClr val="0F9D8F"/>
                </a:solidFill>
              </a:rPr>
              <a:t>Health</a:t>
            </a:r>
          </a:p>
          <a:p>
            <a:pPr algn="ctr"/>
            <a:r>
              <a:rPr lang="en-IE" sz="1900" dirty="0" smtClean="0">
                <a:solidFill>
                  <a:srgbClr val="0F9D8F"/>
                </a:solidFill>
              </a:rPr>
              <a:t>CERVIVA is funded by the Health Research Board</a:t>
            </a:r>
            <a:endParaRPr lang="en-IE" sz="1900" dirty="0">
              <a:solidFill>
                <a:srgbClr val="0F9D8F"/>
              </a:solidFill>
            </a:endParaRPr>
          </a:p>
        </p:txBody>
      </p:sp>
      <p:pic>
        <p:nvPicPr>
          <p:cNvPr id="7" name="Picture 3" descr="HRB_logo_silver_with_maroon_text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9912" y="5949280"/>
            <a:ext cx="1224136" cy="83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5877272"/>
            <a:ext cx="2520280" cy="83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893480" y="38640912"/>
            <a:ext cx="3708411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44208" y="6194160"/>
            <a:ext cx="2520280" cy="47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5877272"/>
            <a:ext cx="2520280" cy="83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-27384"/>
            <a:ext cx="7128792" cy="1143000"/>
          </a:xfrm>
        </p:spPr>
        <p:txBody>
          <a:bodyPr/>
          <a:lstStyle/>
          <a:p>
            <a:r>
              <a:rPr lang="en-IE" sz="3300" dirty="0" smtClean="0">
                <a:solidFill>
                  <a:srgbClr val="2D2D8A"/>
                </a:solidFill>
              </a:rPr>
              <a:t> Background to cervical screening </a:t>
            </a:r>
            <a:endParaRPr lang="en-IE" sz="3300" dirty="0">
              <a:solidFill>
                <a:srgbClr val="2D2D8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52736"/>
            <a:ext cx="7772400" cy="4683224"/>
          </a:xfrm>
        </p:spPr>
        <p:txBody>
          <a:bodyPr/>
          <a:lstStyle/>
          <a:p>
            <a:pPr>
              <a:buClr>
                <a:srgbClr val="FF9933"/>
              </a:buClr>
              <a:buNone/>
            </a:pPr>
            <a:r>
              <a:rPr lang="en-US" sz="2400" dirty="0" smtClean="0">
                <a:solidFill>
                  <a:srgbClr val="0070C0"/>
                </a:solidFill>
              </a:rPr>
              <a:t>Why screen for cervical cancer?</a:t>
            </a:r>
          </a:p>
          <a:p>
            <a:pPr lvl="1"/>
            <a:r>
              <a:rPr lang="en-US" sz="2100" dirty="0" smtClean="0">
                <a:solidFill>
                  <a:srgbClr val="2D2D8A"/>
                </a:solidFill>
              </a:rPr>
              <a:t>Cancer of the cervix is the second most common cancer in women worldwide</a:t>
            </a:r>
          </a:p>
          <a:p>
            <a:pPr lvl="1">
              <a:buClr>
                <a:srgbClr val="FF9933"/>
              </a:buClr>
              <a:buNone/>
            </a:pPr>
            <a:endParaRPr lang="en-GB" sz="1400" dirty="0" smtClean="0">
              <a:solidFill>
                <a:srgbClr val="2D2D8A"/>
              </a:solidFill>
            </a:endParaRPr>
          </a:p>
          <a:p>
            <a:pPr lvl="1"/>
            <a:r>
              <a:rPr lang="en-US" sz="2100" dirty="0" smtClean="0">
                <a:solidFill>
                  <a:srgbClr val="2D2D8A"/>
                </a:solidFill>
              </a:rPr>
              <a:t>529,828  cases &amp; 275,128 deaths worldwide (IARC, Globocan, 2008)</a:t>
            </a:r>
          </a:p>
          <a:p>
            <a:pPr lvl="1">
              <a:buClr>
                <a:srgbClr val="FF9933"/>
              </a:buClr>
              <a:buNone/>
            </a:pPr>
            <a:endParaRPr lang="en-US" sz="1600" dirty="0" smtClean="0">
              <a:solidFill>
                <a:srgbClr val="2D2D8A"/>
              </a:solidFill>
            </a:endParaRPr>
          </a:p>
          <a:p>
            <a:pPr marL="342900" lvl="1" indent="-342900">
              <a:buClr>
                <a:srgbClr val="FF9933"/>
              </a:buClr>
              <a:buNone/>
            </a:pPr>
            <a:r>
              <a:rPr lang="en-US" sz="2400" dirty="0" smtClean="0">
                <a:solidFill>
                  <a:srgbClr val="0070C0"/>
                </a:solidFill>
                <a:cs typeface="+mn-cs"/>
              </a:rPr>
              <a:t>CervicalCheck</a:t>
            </a:r>
          </a:p>
          <a:p>
            <a:pPr lvl="1"/>
            <a:r>
              <a:rPr lang="en-US" sz="2100" dirty="0" smtClean="0">
                <a:solidFill>
                  <a:srgbClr val="2D2D8A"/>
                </a:solidFill>
              </a:rPr>
              <a:t>Ireland’s national cervical screening programme, launched in September 2008</a:t>
            </a:r>
          </a:p>
          <a:p>
            <a:pPr lvl="1">
              <a:buClr>
                <a:srgbClr val="FF9933"/>
              </a:buClr>
              <a:buNone/>
            </a:pPr>
            <a:endParaRPr lang="en-US" sz="1400" dirty="0" smtClean="0">
              <a:solidFill>
                <a:srgbClr val="2D2D8A"/>
              </a:solidFill>
            </a:endParaRPr>
          </a:p>
          <a:p>
            <a:pPr lvl="1"/>
            <a:r>
              <a:rPr lang="en-GB" sz="2100" dirty="0" smtClean="0">
                <a:solidFill>
                  <a:srgbClr val="2D2D8A"/>
                </a:solidFill>
              </a:rPr>
              <a:t>Target uptake of 80% (~apx 1.1million eligible women)</a:t>
            </a:r>
          </a:p>
          <a:p>
            <a:endParaRPr lang="en-GB" sz="1400" dirty="0" smtClean="0">
              <a:solidFill>
                <a:srgbClr val="2D2D8A"/>
              </a:solidFill>
            </a:endParaRPr>
          </a:p>
          <a:p>
            <a:pPr lvl="1"/>
            <a:r>
              <a:rPr lang="en-GB" sz="2100" dirty="0" smtClean="0">
                <a:solidFill>
                  <a:srgbClr val="2D2D8A"/>
                </a:solidFill>
              </a:rPr>
              <a:t>Women aged 25 - 60 receive free smears every 3 - 5 yrs</a:t>
            </a:r>
          </a:p>
          <a:p>
            <a:pPr marL="742950" lvl="2" indent="-342900">
              <a:buClr>
                <a:srgbClr val="FF9933"/>
              </a:buClr>
              <a:buNone/>
            </a:pPr>
            <a:endParaRPr lang="en-US" sz="2000" dirty="0" smtClean="0">
              <a:solidFill>
                <a:srgbClr val="0070C0"/>
              </a:solidFill>
              <a:cs typeface="+mn-cs"/>
            </a:endParaRPr>
          </a:p>
          <a:p>
            <a:pPr marL="3486150" lvl="8" indent="-342900">
              <a:lnSpc>
                <a:spcPct val="95000"/>
              </a:lnSpc>
              <a:buNone/>
              <a:tabLst>
                <a:tab pos="450850" algn="l"/>
              </a:tabLst>
              <a:defRPr/>
            </a:pPr>
            <a:endParaRPr lang="en-GB" sz="2400" dirty="0" smtClean="0">
              <a:solidFill>
                <a:srgbClr val="2D2D8A"/>
              </a:solidFill>
              <a:cs typeface="+mn-cs"/>
            </a:endParaRPr>
          </a:p>
          <a:p>
            <a:pPr marL="3028950" lvl="7" indent="-342900">
              <a:lnSpc>
                <a:spcPct val="95000"/>
              </a:lnSpc>
              <a:buNone/>
              <a:tabLst>
                <a:tab pos="450850" algn="l"/>
              </a:tabLst>
              <a:defRPr/>
            </a:pPr>
            <a:endParaRPr lang="en-GB" sz="1800" dirty="0" smtClean="0">
              <a:solidFill>
                <a:srgbClr val="2D2D8A"/>
              </a:solidFill>
              <a:cs typeface="+mn-cs"/>
            </a:endParaRPr>
          </a:p>
          <a:p>
            <a:pPr marL="342900" lvl="1" indent="-342900">
              <a:lnSpc>
                <a:spcPct val="95000"/>
              </a:lnSpc>
              <a:buFontTx/>
              <a:buChar char="•"/>
              <a:tabLst>
                <a:tab pos="450850" algn="l"/>
              </a:tabLst>
              <a:defRPr/>
            </a:pPr>
            <a:endParaRPr lang="en-GB" sz="2400" dirty="0" smtClean="0">
              <a:solidFill>
                <a:srgbClr val="2D2D8A"/>
              </a:solidFill>
              <a:cs typeface="+mn-cs"/>
            </a:endParaRPr>
          </a:p>
          <a:p>
            <a:pPr marL="342900" lvl="1" indent="-342900">
              <a:lnSpc>
                <a:spcPct val="95000"/>
              </a:lnSpc>
              <a:buNone/>
              <a:tabLst>
                <a:tab pos="450850" algn="l"/>
              </a:tabLst>
              <a:defRPr/>
            </a:pPr>
            <a:endParaRPr lang="en-US" sz="2400" dirty="0" smtClean="0">
              <a:solidFill>
                <a:srgbClr val="2D2D8A"/>
              </a:solidFill>
              <a:cs typeface="+mn-cs"/>
            </a:endParaRPr>
          </a:p>
          <a:p>
            <a:endParaRPr lang="en-IE" sz="2400" dirty="0" smtClean="0">
              <a:solidFill>
                <a:srgbClr val="2D2D8A"/>
              </a:solidFill>
            </a:endParaRPr>
          </a:p>
          <a:p>
            <a:pPr>
              <a:buNone/>
            </a:pPr>
            <a:endParaRPr lang="en-IE" dirty="0" smtClean="0">
              <a:solidFill>
                <a:srgbClr val="FF0000"/>
              </a:solidFill>
            </a:endParaRPr>
          </a:p>
          <a:p>
            <a:endParaRPr lang="en-IE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77000" y="5995385"/>
            <a:ext cx="2579400" cy="634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3400" dirty="0" smtClean="0">
                <a:solidFill>
                  <a:srgbClr val="2D2D8A"/>
                </a:solidFill>
              </a:rPr>
              <a:t>Cervical screening pathway</a:t>
            </a:r>
            <a:endParaRPr lang="en-IE" sz="3400" dirty="0">
              <a:solidFill>
                <a:srgbClr val="2D2D8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31792"/>
            <a:ext cx="7772400" cy="4683224"/>
          </a:xfrm>
        </p:spPr>
        <p:txBody>
          <a:bodyPr/>
          <a:lstStyle/>
          <a:p>
            <a:pPr marL="742950" lvl="2" indent="-342900" algn="ctr">
              <a:spcBef>
                <a:spcPct val="0"/>
              </a:spcBef>
              <a:buClr>
                <a:srgbClr val="FF9933"/>
              </a:buClr>
              <a:buNone/>
            </a:pPr>
            <a:endParaRPr lang="en-US" sz="1600" b="1" kern="1200" dirty="0" smtClean="0">
              <a:latin typeface="Arial" charset="0"/>
              <a:cs typeface="+mn-cs"/>
            </a:endParaRPr>
          </a:p>
          <a:p>
            <a:pPr marL="3486150" lvl="8" indent="-342900">
              <a:lnSpc>
                <a:spcPct val="95000"/>
              </a:lnSpc>
              <a:buNone/>
              <a:tabLst>
                <a:tab pos="450850" algn="l"/>
              </a:tabLst>
              <a:defRPr/>
            </a:pPr>
            <a:endParaRPr lang="en-GB" sz="2400" dirty="0" smtClean="0">
              <a:solidFill>
                <a:srgbClr val="2D2D8A"/>
              </a:solidFill>
              <a:cs typeface="+mn-cs"/>
            </a:endParaRPr>
          </a:p>
          <a:p>
            <a:pPr marL="3028950" lvl="7" indent="-342900">
              <a:lnSpc>
                <a:spcPct val="95000"/>
              </a:lnSpc>
              <a:buNone/>
              <a:tabLst>
                <a:tab pos="450850" algn="l"/>
              </a:tabLst>
              <a:defRPr/>
            </a:pPr>
            <a:endParaRPr lang="en-GB" sz="1800" dirty="0" smtClean="0">
              <a:solidFill>
                <a:srgbClr val="2D2D8A"/>
              </a:solidFill>
              <a:cs typeface="+mn-cs"/>
            </a:endParaRPr>
          </a:p>
          <a:p>
            <a:pPr marL="342900" lvl="1" indent="-342900">
              <a:lnSpc>
                <a:spcPct val="95000"/>
              </a:lnSpc>
              <a:buFontTx/>
              <a:buChar char="•"/>
              <a:tabLst>
                <a:tab pos="450850" algn="l"/>
              </a:tabLst>
              <a:defRPr/>
            </a:pPr>
            <a:endParaRPr lang="en-GB" sz="2400" dirty="0" smtClean="0">
              <a:solidFill>
                <a:srgbClr val="2D2D8A"/>
              </a:solidFill>
              <a:cs typeface="+mn-cs"/>
            </a:endParaRPr>
          </a:p>
          <a:p>
            <a:pPr marL="342900" lvl="1" indent="-342900">
              <a:lnSpc>
                <a:spcPct val="95000"/>
              </a:lnSpc>
              <a:buNone/>
              <a:tabLst>
                <a:tab pos="450850" algn="l"/>
              </a:tabLst>
              <a:defRPr/>
            </a:pPr>
            <a:endParaRPr lang="en-US" sz="2400" dirty="0" smtClean="0">
              <a:solidFill>
                <a:srgbClr val="2D2D8A"/>
              </a:solidFill>
              <a:cs typeface="+mn-cs"/>
            </a:endParaRPr>
          </a:p>
          <a:p>
            <a:endParaRPr lang="en-IE" sz="2400" dirty="0" smtClean="0">
              <a:solidFill>
                <a:srgbClr val="2D2D8A"/>
              </a:solidFill>
            </a:endParaRPr>
          </a:p>
          <a:p>
            <a:pPr>
              <a:buNone/>
            </a:pPr>
            <a:endParaRPr lang="en-IE" dirty="0" smtClean="0">
              <a:solidFill>
                <a:srgbClr val="FF0000"/>
              </a:solidFill>
            </a:endParaRPr>
          </a:p>
          <a:p>
            <a:endParaRPr lang="en-IE" dirty="0"/>
          </a:p>
        </p:txBody>
      </p:sp>
      <p:pic>
        <p:nvPicPr>
          <p:cNvPr id="5" name="Picture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5877272"/>
            <a:ext cx="2520280" cy="83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77000" y="5995385"/>
            <a:ext cx="2579400" cy="634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Content Placeholder 3"/>
          <p:cNvGraphicFramePr>
            <a:graphicFrameLocks/>
          </p:cNvGraphicFramePr>
          <p:nvPr/>
        </p:nvGraphicFramePr>
        <p:xfrm>
          <a:off x="381000" y="1219200"/>
          <a:ext cx="8305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79512" y="1202849"/>
            <a:ext cx="2209800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700" b="1" dirty="0" smtClean="0">
                <a:solidFill>
                  <a:srgbClr val="3663BC"/>
                </a:solidFill>
              </a:rPr>
              <a:t>Routine screening</a:t>
            </a:r>
            <a:endParaRPr lang="en-US" sz="1700" b="1" dirty="0">
              <a:solidFill>
                <a:srgbClr val="3663BC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629400" y="5157192"/>
            <a:ext cx="23622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700" b="1" dirty="0" smtClean="0">
                <a:solidFill>
                  <a:srgbClr val="3663BC"/>
                </a:solidFill>
              </a:rPr>
              <a:t>Long term follow-up (10 yrs)</a:t>
            </a:r>
            <a:endParaRPr lang="en-US" sz="1700" b="1" dirty="0">
              <a:solidFill>
                <a:srgbClr val="3663BC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7200" y="4827657"/>
            <a:ext cx="1524000" cy="353943"/>
          </a:xfrm>
          <a:prstGeom prst="rect">
            <a:avLst/>
          </a:prstGeom>
          <a:noFill/>
          <a:ln w="19050">
            <a:solidFill>
              <a:srgbClr val="FF66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700" b="1" dirty="0" smtClean="0">
                <a:solidFill>
                  <a:srgbClr val="FF6600"/>
                </a:solidFill>
              </a:rPr>
              <a:t>HPV testing</a:t>
            </a:r>
            <a:endParaRPr lang="en-US" sz="1700" b="1" dirty="0">
              <a:solidFill>
                <a:srgbClr val="FF6600"/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 bwMode="auto">
          <a:xfrm flipV="1">
            <a:off x="1219200" y="4296600"/>
            <a:ext cx="0" cy="5040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66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7086600" y="1905000"/>
            <a:ext cx="1524000" cy="353943"/>
          </a:xfrm>
          <a:prstGeom prst="rect">
            <a:avLst/>
          </a:prstGeom>
          <a:noFill/>
          <a:ln w="19050">
            <a:solidFill>
              <a:srgbClr val="FF66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700" b="1" dirty="0" smtClean="0">
                <a:solidFill>
                  <a:srgbClr val="FF6600"/>
                </a:solidFill>
              </a:rPr>
              <a:t>HPV testing</a:t>
            </a:r>
            <a:endParaRPr lang="en-US" sz="1700" b="1" dirty="0">
              <a:solidFill>
                <a:srgbClr val="FF6600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 bwMode="auto">
          <a:xfrm>
            <a:off x="7929586" y="2258943"/>
            <a:ext cx="0" cy="484257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66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2819400" y="1000108"/>
            <a:ext cx="1524000" cy="353943"/>
          </a:xfrm>
          <a:prstGeom prst="rect">
            <a:avLst/>
          </a:prstGeom>
          <a:noFill/>
          <a:ln w="19050">
            <a:solidFill>
              <a:srgbClr val="FF66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700" b="1" dirty="0" smtClean="0">
                <a:solidFill>
                  <a:srgbClr val="FF6600"/>
                </a:solidFill>
              </a:rPr>
              <a:t>HPV testing</a:t>
            </a:r>
            <a:endParaRPr lang="en-US" sz="1700" b="1" dirty="0">
              <a:solidFill>
                <a:srgbClr val="FF6600"/>
              </a:solidFill>
            </a:endParaRPr>
          </a:p>
        </p:txBody>
      </p:sp>
      <p:cxnSp>
        <p:nvCxnSpPr>
          <p:cNvPr id="17" name="Straight Arrow Connector 16"/>
          <p:cNvCxnSpPr/>
          <p:nvPr/>
        </p:nvCxnSpPr>
        <p:spPr bwMode="auto">
          <a:xfrm rot="10800000" flipV="1">
            <a:off x="2214546" y="1125450"/>
            <a:ext cx="604854" cy="231847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66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8" name="Down Arrow 17"/>
          <p:cNvSpPr/>
          <p:nvPr/>
        </p:nvSpPr>
        <p:spPr bwMode="auto">
          <a:xfrm>
            <a:off x="827584" y="1700808"/>
            <a:ext cx="576064" cy="643136"/>
          </a:xfrm>
          <a:prstGeom prst="downArrow">
            <a:avLst/>
          </a:prstGeom>
          <a:solidFill>
            <a:srgbClr val="009FB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FFCC66"/>
              </a:solidFill>
              <a:effectLst/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9" name="Down Arrow 18"/>
          <p:cNvSpPr/>
          <p:nvPr/>
        </p:nvSpPr>
        <p:spPr bwMode="auto">
          <a:xfrm>
            <a:off x="7524328" y="4370040"/>
            <a:ext cx="576064" cy="643136"/>
          </a:xfrm>
          <a:prstGeom prst="downArrow">
            <a:avLst/>
          </a:prstGeom>
          <a:solidFill>
            <a:srgbClr val="009FB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FFCC66"/>
              </a:solidFill>
              <a:effectLst/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21" name="Oval 20"/>
          <p:cNvSpPr/>
          <p:nvPr/>
        </p:nvSpPr>
        <p:spPr bwMode="auto">
          <a:xfrm>
            <a:off x="428596" y="2714620"/>
            <a:ext cx="1573200" cy="1512562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22" name="Oval 21"/>
          <p:cNvSpPr/>
          <p:nvPr/>
        </p:nvSpPr>
        <p:spPr bwMode="auto">
          <a:xfrm>
            <a:off x="7072330" y="2786058"/>
            <a:ext cx="1571636" cy="142876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 animBg="1"/>
      <p:bldP spid="16" grpId="0" animBg="1"/>
      <p:bldP spid="21" grpId="0" animBg="1"/>
      <p:bldP spid="2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3400" dirty="0" smtClean="0">
                <a:solidFill>
                  <a:srgbClr val="2D2D8A"/>
                </a:solidFill>
              </a:rPr>
              <a:t>Background to HPV testing</a:t>
            </a:r>
            <a:endParaRPr lang="en-IE" sz="3400" dirty="0">
              <a:solidFill>
                <a:srgbClr val="2D2D8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31792"/>
            <a:ext cx="7772400" cy="4683224"/>
          </a:xfrm>
        </p:spPr>
        <p:txBody>
          <a:bodyPr/>
          <a:lstStyle/>
          <a:p>
            <a:pPr marL="342900" lvl="1" indent="-342900">
              <a:lnSpc>
                <a:spcPct val="95000"/>
              </a:lnSpc>
              <a:buFontTx/>
              <a:buChar char="•"/>
              <a:tabLst>
                <a:tab pos="450850" algn="l"/>
              </a:tabLst>
              <a:defRPr/>
            </a:pPr>
            <a:r>
              <a:rPr lang="en-IE" sz="2400" kern="1200" dirty="0" smtClean="0">
                <a:solidFill>
                  <a:srgbClr val="2D2D8A"/>
                </a:solidFill>
                <a:cs typeface="+mn-cs"/>
              </a:rPr>
              <a:t>Some studies suggest that testing positive for HPV can have an adverse psychological impact</a:t>
            </a:r>
          </a:p>
          <a:p>
            <a:pPr marL="0" indent="0">
              <a:buFontTx/>
              <a:buNone/>
              <a:defRPr/>
            </a:pPr>
            <a:endParaRPr lang="en-IE" sz="2000" dirty="0" smtClean="0"/>
          </a:p>
          <a:p>
            <a:pPr marL="342900" lvl="1" indent="-342900">
              <a:lnSpc>
                <a:spcPct val="95000"/>
              </a:lnSpc>
              <a:buFontTx/>
              <a:buChar char="•"/>
              <a:tabLst>
                <a:tab pos="450850" algn="l"/>
              </a:tabLst>
              <a:defRPr/>
            </a:pPr>
            <a:r>
              <a:rPr lang="en-IE" sz="2400" kern="1200" dirty="0" smtClean="0">
                <a:solidFill>
                  <a:srgbClr val="2D2D8A"/>
                </a:solidFill>
                <a:cs typeface="+mn-cs"/>
              </a:rPr>
              <a:t>Other research has focused on women’s knowledge of HPV and information needs surrounding HPV</a:t>
            </a:r>
          </a:p>
          <a:p>
            <a:pPr marL="342900" lvl="1" indent="-342900">
              <a:lnSpc>
                <a:spcPct val="95000"/>
              </a:lnSpc>
              <a:buNone/>
              <a:tabLst>
                <a:tab pos="450850" algn="l"/>
              </a:tabLst>
              <a:defRPr/>
            </a:pPr>
            <a:endParaRPr lang="en-IE" sz="1800" kern="1200" dirty="0" smtClean="0">
              <a:solidFill>
                <a:srgbClr val="2D2D8A"/>
              </a:solidFill>
              <a:cs typeface="+mn-cs"/>
            </a:endParaRPr>
          </a:p>
          <a:p>
            <a:pPr marL="0" indent="0">
              <a:buFontTx/>
              <a:buNone/>
              <a:defRPr/>
            </a:pPr>
            <a:r>
              <a:rPr lang="en-IE" sz="2400" dirty="0" smtClean="0">
                <a:solidFill>
                  <a:srgbClr val="FF6600"/>
                </a:solidFill>
              </a:rPr>
              <a:t>But……….</a:t>
            </a:r>
          </a:p>
          <a:p>
            <a:pPr marL="342900" lvl="1" indent="-342900">
              <a:lnSpc>
                <a:spcPct val="95000"/>
              </a:lnSpc>
              <a:buFontTx/>
              <a:buChar char="•"/>
              <a:tabLst>
                <a:tab pos="450850" algn="l"/>
              </a:tabLst>
              <a:defRPr/>
            </a:pPr>
            <a:r>
              <a:rPr lang="en-IE" sz="2000" kern="1200" dirty="0" smtClean="0">
                <a:solidFill>
                  <a:srgbClr val="2D2D8A"/>
                </a:solidFill>
                <a:cs typeface="+mn-cs"/>
              </a:rPr>
              <a:t>most studies were in pre-HPV vaccination era</a:t>
            </a:r>
          </a:p>
          <a:p>
            <a:pPr marL="342900" lvl="1" indent="-342900">
              <a:lnSpc>
                <a:spcPct val="95000"/>
              </a:lnSpc>
              <a:buFontTx/>
              <a:buChar char="•"/>
              <a:tabLst>
                <a:tab pos="450850" algn="l"/>
              </a:tabLst>
              <a:defRPr/>
            </a:pPr>
            <a:r>
              <a:rPr lang="en-IE" sz="2000" kern="1200" dirty="0" smtClean="0">
                <a:solidFill>
                  <a:srgbClr val="2D2D8A"/>
                </a:solidFill>
                <a:cs typeface="+mn-cs"/>
              </a:rPr>
              <a:t>many involved women asked to think hypothetically about  undergoing HPV testing or women tested within research studies/trials</a:t>
            </a:r>
          </a:p>
          <a:p>
            <a:pPr marL="342900" lvl="1" indent="-342900">
              <a:lnSpc>
                <a:spcPct val="95000"/>
              </a:lnSpc>
              <a:buFontTx/>
              <a:buChar char="•"/>
              <a:tabLst>
                <a:tab pos="450850" algn="l"/>
              </a:tabLst>
              <a:defRPr/>
            </a:pPr>
            <a:r>
              <a:rPr lang="en-IE" sz="2000" kern="1200" dirty="0" smtClean="0">
                <a:solidFill>
                  <a:srgbClr val="2D2D8A"/>
                </a:solidFill>
                <a:cs typeface="+mn-cs"/>
              </a:rPr>
              <a:t>few studies specifically considered women tested in routine post-treatment setting</a:t>
            </a:r>
          </a:p>
          <a:p>
            <a:pPr marL="742950" lvl="2" indent="-342900">
              <a:buClr>
                <a:srgbClr val="FF9933"/>
              </a:buClr>
              <a:buNone/>
            </a:pPr>
            <a:endParaRPr lang="en-US" sz="2000" dirty="0" smtClean="0">
              <a:solidFill>
                <a:srgbClr val="0070C0"/>
              </a:solidFill>
              <a:cs typeface="+mn-cs"/>
            </a:endParaRPr>
          </a:p>
          <a:p>
            <a:pPr marL="742950" lvl="2" indent="-342900">
              <a:buClr>
                <a:srgbClr val="FF9933"/>
              </a:buClr>
              <a:buNone/>
            </a:pPr>
            <a:endParaRPr lang="en-US" sz="2000" dirty="0" smtClean="0">
              <a:solidFill>
                <a:srgbClr val="0070C0"/>
              </a:solidFill>
              <a:cs typeface="+mn-cs"/>
            </a:endParaRPr>
          </a:p>
          <a:p>
            <a:pPr marL="3486150" lvl="8" indent="-342900">
              <a:lnSpc>
                <a:spcPct val="95000"/>
              </a:lnSpc>
              <a:buNone/>
              <a:tabLst>
                <a:tab pos="450850" algn="l"/>
              </a:tabLst>
              <a:defRPr/>
            </a:pPr>
            <a:endParaRPr lang="en-GB" sz="2400" dirty="0" smtClean="0">
              <a:solidFill>
                <a:srgbClr val="2D2D8A"/>
              </a:solidFill>
              <a:cs typeface="+mn-cs"/>
            </a:endParaRPr>
          </a:p>
          <a:p>
            <a:pPr marL="3028950" lvl="7" indent="-342900">
              <a:lnSpc>
                <a:spcPct val="95000"/>
              </a:lnSpc>
              <a:buNone/>
              <a:tabLst>
                <a:tab pos="450850" algn="l"/>
              </a:tabLst>
              <a:defRPr/>
            </a:pPr>
            <a:endParaRPr lang="en-GB" sz="1800" dirty="0" smtClean="0">
              <a:solidFill>
                <a:srgbClr val="2D2D8A"/>
              </a:solidFill>
              <a:cs typeface="+mn-cs"/>
            </a:endParaRPr>
          </a:p>
          <a:p>
            <a:pPr marL="342900" lvl="1" indent="-342900">
              <a:lnSpc>
                <a:spcPct val="95000"/>
              </a:lnSpc>
              <a:buFontTx/>
              <a:buChar char="•"/>
              <a:tabLst>
                <a:tab pos="450850" algn="l"/>
              </a:tabLst>
              <a:defRPr/>
            </a:pPr>
            <a:endParaRPr lang="en-GB" sz="2400" dirty="0" smtClean="0">
              <a:solidFill>
                <a:srgbClr val="2D2D8A"/>
              </a:solidFill>
              <a:cs typeface="+mn-cs"/>
            </a:endParaRPr>
          </a:p>
          <a:p>
            <a:pPr marL="342900" lvl="1" indent="-342900">
              <a:lnSpc>
                <a:spcPct val="95000"/>
              </a:lnSpc>
              <a:buNone/>
              <a:tabLst>
                <a:tab pos="450850" algn="l"/>
              </a:tabLst>
              <a:defRPr/>
            </a:pPr>
            <a:endParaRPr lang="en-US" sz="2400" dirty="0" smtClean="0">
              <a:solidFill>
                <a:srgbClr val="2D2D8A"/>
              </a:solidFill>
              <a:cs typeface="+mn-cs"/>
            </a:endParaRPr>
          </a:p>
          <a:p>
            <a:endParaRPr lang="en-IE" sz="2400" dirty="0" smtClean="0">
              <a:solidFill>
                <a:srgbClr val="2D2D8A"/>
              </a:solidFill>
            </a:endParaRPr>
          </a:p>
          <a:p>
            <a:pPr>
              <a:buNone/>
            </a:pPr>
            <a:endParaRPr lang="en-IE" dirty="0" smtClean="0">
              <a:solidFill>
                <a:srgbClr val="FF0000"/>
              </a:solidFill>
            </a:endParaRPr>
          </a:p>
          <a:p>
            <a:endParaRPr lang="en-IE" dirty="0"/>
          </a:p>
        </p:txBody>
      </p:sp>
      <p:pic>
        <p:nvPicPr>
          <p:cNvPr id="5" name="Picture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5877272"/>
            <a:ext cx="2520280" cy="83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3800" dirty="0" smtClean="0">
                <a:solidFill>
                  <a:srgbClr val="2D2D8A"/>
                </a:solidFill>
              </a:rPr>
              <a:t>	</a:t>
            </a:r>
            <a:r>
              <a:rPr lang="en-IE" sz="3600" dirty="0" smtClean="0">
                <a:solidFill>
                  <a:srgbClr val="2D2D8A"/>
                </a:solidFill>
              </a:rPr>
              <a:t>Study aims</a:t>
            </a:r>
            <a:endParaRPr lang="en-IE" sz="3600" dirty="0">
              <a:solidFill>
                <a:srgbClr val="2D2D8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96752"/>
            <a:ext cx="7772400" cy="4683224"/>
          </a:xfrm>
        </p:spPr>
        <p:txBody>
          <a:bodyPr/>
          <a:lstStyle/>
          <a:p>
            <a:pPr marL="514350" indent="-514350">
              <a:buFont typeface="+mj-lt"/>
              <a:buAutoNum type="arabicPeriod"/>
              <a:defRPr/>
            </a:pPr>
            <a:r>
              <a:rPr lang="en-US" sz="2800" dirty="0" smtClean="0">
                <a:solidFill>
                  <a:srgbClr val="2D2D8A"/>
                </a:solidFill>
              </a:rPr>
              <a:t>To explore the emotional responses of women undergoing HPV tests; and</a:t>
            </a:r>
          </a:p>
          <a:p>
            <a:pPr marL="514350" indent="-514350">
              <a:buNone/>
              <a:defRPr/>
            </a:pPr>
            <a:endParaRPr lang="en-GB" sz="2300" dirty="0" smtClean="0">
              <a:solidFill>
                <a:srgbClr val="2D2D8A"/>
              </a:solidFill>
            </a:endParaRPr>
          </a:p>
          <a:p>
            <a:pPr marL="514350" lvl="0" indent="-514350">
              <a:buFont typeface="+mj-lt"/>
              <a:buAutoNum type="arabicPeriod" startAt="2"/>
              <a:defRPr/>
            </a:pPr>
            <a:r>
              <a:rPr lang="en-GB" sz="2800" dirty="0" smtClean="0">
                <a:solidFill>
                  <a:srgbClr val="2D2D8A"/>
                </a:solidFill>
              </a:rPr>
              <a:t>To investigate the factors influencing information needs surrounding HPV</a:t>
            </a:r>
          </a:p>
          <a:p>
            <a:pPr marL="342000" lvl="0" indent="-342000">
              <a:spcBef>
                <a:spcPts val="624"/>
              </a:spcBef>
              <a:buNone/>
            </a:pPr>
            <a:endParaRPr lang="en-GB" sz="2400" dirty="0" smtClean="0">
              <a:solidFill>
                <a:srgbClr val="2D2D8A"/>
              </a:solidFill>
            </a:endParaRPr>
          </a:p>
          <a:p>
            <a:pPr marL="342000" lvl="0" indent="-342000">
              <a:spcBef>
                <a:spcPts val="624"/>
              </a:spcBef>
              <a:buNone/>
            </a:pPr>
            <a:r>
              <a:rPr lang="en-GB" sz="2400" dirty="0" smtClean="0">
                <a:solidFill>
                  <a:srgbClr val="2D2D8A"/>
                </a:solidFill>
              </a:rPr>
              <a:t>				</a:t>
            </a:r>
            <a:r>
              <a:rPr lang="en-GB" sz="3400" b="1" dirty="0" smtClean="0">
                <a:solidFill>
                  <a:srgbClr val="2D2D8A"/>
                </a:solidFill>
                <a:latin typeface="+mj-lt"/>
                <a:cs typeface="+mj-cs"/>
              </a:rPr>
              <a:t>Approach</a:t>
            </a:r>
          </a:p>
          <a:p>
            <a:pPr lvl="0">
              <a:buNone/>
            </a:pPr>
            <a:r>
              <a:rPr lang="en-GB" sz="2400" dirty="0" smtClean="0">
                <a:solidFill>
                  <a:srgbClr val="2D2D8A"/>
                </a:solidFill>
              </a:rPr>
              <a:t>	Qualitative – exploring, in depth, women’s own experiences and views</a:t>
            </a:r>
          </a:p>
          <a:p>
            <a:pPr>
              <a:buNone/>
              <a:defRPr/>
            </a:pPr>
            <a:endParaRPr lang="en-IE" sz="2300" dirty="0" smtClean="0">
              <a:solidFill>
                <a:srgbClr val="FF0000"/>
              </a:solidFill>
            </a:endParaRPr>
          </a:p>
          <a:p>
            <a:pPr>
              <a:buFont typeface="Arial" pitchFamily="34" charset="0"/>
              <a:buChar char="•"/>
              <a:defRPr/>
            </a:pPr>
            <a:endParaRPr lang="en-IE" sz="2300" dirty="0" smtClean="0">
              <a:solidFill>
                <a:srgbClr val="FF0000"/>
              </a:solidFill>
            </a:endParaRPr>
          </a:p>
          <a:p>
            <a:pPr>
              <a:buFont typeface="Arial" pitchFamily="34" charset="0"/>
              <a:buChar char="•"/>
              <a:defRPr/>
            </a:pPr>
            <a:endParaRPr lang="en-IE" sz="2400" dirty="0" smtClean="0"/>
          </a:p>
          <a:p>
            <a:pPr>
              <a:buFont typeface="Arial" pitchFamily="34" charset="0"/>
              <a:buChar char="•"/>
              <a:defRPr/>
            </a:pPr>
            <a:endParaRPr lang="en-IE" sz="2400" dirty="0" smtClean="0"/>
          </a:p>
          <a:p>
            <a:pPr>
              <a:buFont typeface="Arial" pitchFamily="34" charset="0"/>
              <a:buChar char="•"/>
              <a:defRPr/>
            </a:pPr>
            <a:endParaRPr lang="en-IE" sz="2400" dirty="0" smtClean="0"/>
          </a:p>
          <a:p>
            <a:pPr>
              <a:buNone/>
              <a:defRPr/>
            </a:pPr>
            <a:endParaRPr lang="en-IE" sz="2400" dirty="0" smtClean="0"/>
          </a:p>
          <a:p>
            <a:endParaRPr lang="en-IE" dirty="0"/>
          </a:p>
        </p:txBody>
      </p:sp>
      <p:pic>
        <p:nvPicPr>
          <p:cNvPr id="5" name="Picture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5877272"/>
            <a:ext cx="2520280" cy="83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3600" dirty="0" smtClean="0">
                <a:solidFill>
                  <a:srgbClr val="2D2D8A"/>
                </a:solidFill>
              </a:rPr>
              <a:t>Methods</a:t>
            </a:r>
            <a:endParaRPr lang="en-IE" sz="3600" dirty="0">
              <a:solidFill>
                <a:srgbClr val="2D2D8A"/>
              </a:solidFill>
            </a:endParaRPr>
          </a:p>
        </p:txBody>
      </p:sp>
      <p:sp>
        <p:nvSpPr>
          <p:cNvPr id="16" name="Content Placeholder 1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000" indent="-342000" eaLnBrk="1" hangingPunct="1">
              <a:tabLst>
                <a:tab pos="179388" algn="l"/>
              </a:tabLst>
            </a:pPr>
            <a:r>
              <a:rPr lang="en-GB" sz="2300" dirty="0" smtClean="0">
                <a:solidFill>
                  <a:srgbClr val="2D2D8A"/>
                </a:solidFill>
              </a:rPr>
              <a:t>Women who had HPV DNA tests performed at a large Dublin hospital</a:t>
            </a:r>
          </a:p>
          <a:p>
            <a:pPr marL="342000" indent="-342000" eaLnBrk="1" hangingPunct="1">
              <a:tabLst>
                <a:tab pos="179388" algn="l"/>
              </a:tabLst>
            </a:pPr>
            <a:endParaRPr lang="en-GB" sz="2300" dirty="0" smtClean="0">
              <a:solidFill>
                <a:srgbClr val="2D2D8A"/>
              </a:solidFill>
            </a:endParaRPr>
          </a:p>
          <a:p>
            <a:pPr marL="342000" indent="-342000" eaLnBrk="1" hangingPunct="1">
              <a:tabLst>
                <a:tab pos="179388" algn="l"/>
              </a:tabLst>
            </a:pPr>
            <a:r>
              <a:rPr lang="en-GB" sz="2300" dirty="0" smtClean="0">
                <a:solidFill>
                  <a:srgbClr val="2D2D8A"/>
                </a:solidFill>
              </a:rPr>
              <a:t>In-depth qualitative interviews conducted with women in January - May 2011</a:t>
            </a:r>
          </a:p>
          <a:p>
            <a:pPr marL="342000" indent="-342000" eaLnBrk="1" hangingPunct="1">
              <a:tabLst>
                <a:tab pos="179388" algn="l"/>
              </a:tabLst>
            </a:pPr>
            <a:endParaRPr lang="en-GB" sz="2300" dirty="0" smtClean="0">
              <a:solidFill>
                <a:srgbClr val="2D2D8A"/>
              </a:solidFill>
            </a:endParaRPr>
          </a:p>
          <a:p>
            <a:pPr marL="342000" indent="-342000" eaLnBrk="1" hangingPunct="1">
              <a:buFont typeface="Arial" pitchFamily="34" charset="0"/>
              <a:buChar char="•"/>
              <a:tabLst>
                <a:tab pos="179388" algn="l"/>
              </a:tabLst>
            </a:pPr>
            <a:r>
              <a:rPr lang="en-GB" sz="2300" dirty="0" smtClean="0">
                <a:solidFill>
                  <a:srgbClr val="2D2D8A"/>
                </a:solidFill>
              </a:rPr>
              <a:t>Interviews were directed by a semi-structured topic guide</a:t>
            </a:r>
          </a:p>
          <a:p>
            <a:pPr marL="342000" indent="-342000" eaLnBrk="1" hangingPunct="1">
              <a:buNone/>
              <a:tabLst>
                <a:tab pos="179388" algn="l"/>
              </a:tabLst>
            </a:pPr>
            <a:endParaRPr lang="en-GB" sz="2300" dirty="0" smtClean="0">
              <a:solidFill>
                <a:srgbClr val="2D2D8A"/>
              </a:solidFill>
            </a:endParaRPr>
          </a:p>
          <a:p>
            <a:pPr marL="342000" indent="-342000" eaLnBrk="1" hangingPunct="1">
              <a:buFont typeface="Arial" pitchFamily="34" charset="0"/>
              <a:buChar char="•"/>
              <a:tabLst>
                <a:tab pos="179388" algn="l"/>
              </a:tabLst>
            </a:pPr>
            <a:r>
              <a:rPr lang="en-GB" sz="2300" dirty="0" smtClean="0">
                <a:solidFill>
                  <a:srgbClr val="2D2D8A"/>
                </a:solidFill>
              </a:rPr>
              <a:t>Interviews audio-recorded, transcribed verbatim and anonymised</a:t>
            </a:r>
          </a:p>
          <a:p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5877272"/>
            <a:ext cx="2520280" cy="83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5877272"/>
            <a:ext cx="2520280" cy="83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3600" dirty="0" smtClean="0">
                <a:solidFill>
                  <a:srgbClr val="2D2D8A"/>
                </a:solidFill>
              </a:rPr>
              <a:t>Participants</a:t>
            </a:r>
            <a:endParaRPr lang="en-IE" sz="3600" dirty="0">
              <a:solidFill>
                <a:srgbClr val="2D2D8A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85800" y="1268760"/>
            <a:ext cx="7772400" cy="4683224"/>
          </a:xfrm>
        </p:spPr>
        <p:txBody>
          <a:bodyPr/>
          <a:lstStyle/>
          <a:p>
            <a:pPr marL="342000" lvl="1" indent="-342000" eaLnBrk="1" hangingPunct="1">
              <a:lnSpc>
                <a:spcPct val="95000"/>
              </a:lnSpc>
              <a:buFontTx/>
              <a:buChar char="•"/>
              <a:tabLst>
                <a:tab pos="179388" algn="l"/>
              </a:tabLst>
            </a:pPr>
            <a:r>
              <a:rPr lang="en-GB" sz="2300" dirty="0" smtClean="0">
                <a:solidFill>
                  <a:srgbClr val="2D2D8A"/>
                </a:solidFill>
                <a:cs typeface="+mn-cs"/>
              </a:rPr>
              <a:t>27 participants interviewed</a:t>
            </a:r>
          </a:p>
          <a:p>
            <a:pPr marL="342000" lvl="1" indent="-342000" eaLnBrk="1" hangingPunct="1">
              <a:lnSpc>
                <a:spcPct val="95000"/>
              </a:lnSpc>
              <a:buFontTx/>
              <a:buChar char="•"/>
              <a:tabLst>
                <a:tab pos="179388" algn="l"/>
              </a:tabLst>
            </a:pPr>
            <a:endParaRPr lang="en-GB" sz="2300" dirty="0" smtClean="0">
              <a:solidFill>
                <a:srgbClr val="2D2D8A"/>
              </a:solidFill>
              <a:cs typeface="+mn-cs"/>
            </a:endParaRPr>
          </a:p>
          <a:p>
            <a:pPr marL="342000" lvl="1" indent="-342000" eaLnBrk="1" hangingPunct="1">
              <a:lnSpc>
                <a:spcPct val="95000"/>
              </a:lnSpc>
              <a:buFontTx/>
              <a:buChar char="•"/>
              <a:tabLst>
                <a:tab pos="179388" algn="l"/>
              </a:tabLst>
            </a:pPr>
            <a:r>
              <a:rPr lang="en-GB" sz="2300" dirty="0" smtClean="0">
                <a:solidFill>
                  <a:srgbClr val="2D2D8A"/>
                </a:solidFill>
                <a:cs typeface="+mn-cs"/>
              </a:rPr>
              <a:t>The majority (71%) were married/in a relationship</a:t>
            </a:r>
          </a:p>
          <a:p>
            <a:pPr marL="342000" lvl="1" indent="-342000" eaLnBrk="1" hangingPunct="1">
              <a:lnSpc>
                <a:spcPct val="95000"/>
              </a:lnSpc>
              <a:buFontTx/>
              <a:buChar char="•"/>
              <a:tabLst>
                <a:tab pos="179388" algn="l"/>
              </a:tabLst>
            </a:pPr>
            <a:endParaRPr lang="en-GB" sz="2300" dirty="0" smtClean="0">
              <a:solidFill>
                <a:srgbClr val="2D2D8A"/>
              </a:solidFill>
              <a:cs typeface="+mn-cs"/>
            </a:endParaRPr>
          </a:p>
          <a:p>
            <a:pPr marL="342000" lvl="1" indent="-342000" eaLnBrk="1" hangingPunct="1">
              <a:lnSpc>
                <a:spcPct val="95000"/>
              </a:lnSpc>
              <a:buFontTx/>
              <a:buChar char="•"/>
              <a:tabLst>
                <a:tab pos="179388" algn="l"/>
              </a:tabLst>
            </a:pPr>
            <a:r>
              <a:rPr lang="en-GB" sz="2300" dirty="0" smtClean="0">
                <a:solidFill>
                  <a:srgbClr val="2D2D8A"/>
                </a:solidFill>
                <a:cs typeface="+mn-cs"/>
              </a:rPr>
              <a:t>19 women were aged 30 - 49 years, 4 were aged &lt;30 years</a:t>
            </a:r>
          </a:p>
          <a:p>
            <a:pPr marL="342000" lvl="1" indent="-342000" eaLnBrk="1" hangingPunct="1">
              <a:lnSpc>
                <a:spcPct val="95000"/>
              </a:lnSpc>
              <a:buFontTx/>
              <a:buChar char="•"/>
              <a:tabLst>
                <a:tab pos="179388" algn="l"/>
              </a:tabLst>
            </a:pPr>
            <a:endParaRPr lang="en-GB" sz="2300" dirty="0" smtClean="0">
              <a:solidFill>
                <a:srgbClr val="2D2D8A"/>
              </a:solidFill>
              <a:cs typeface="+mn-cs"/>
            </a:endParaRPr>
          </a:p>
          <a:p>
            <a:pPr marL="342000" lvl="1" indent="-342000" eaLnBrk="1" hangingPunct="1">
              <a:lnSpc>
                <a:spcPct val="95000"/>
              </a:lnSpc>
              <a:buFontTx/>
              <a:buChar char="•"/>
              <a:tabLst>
                <a:tab pos="179388" algn="l"/>
              </a:tabLst>
            </a:pPr>
            <a:r>
              <a:rPr lang="en-GB" sz="2300" dirty="0" smtClean="0">
                <a:solidFill>
                  <a:srgbClr val="2D2D8A"/>
                </a:solidFill>
                <a:cs typeface="+mn-cs"/>
              </a:rPr>
              <a:t>20 women had completed third level education</a:t>
            </a:r>
          </a:p>
          <a:p>
            <a:pPr marL="342000" lvl="1" indent="-342000" eaLnBrk="1" hangingPunct="1">
              <a:lnSpc>
                <a:spcPct val="95000"/>
              </a:lnSpc>
              <a:buNone/>
              <a:tabLst>
                <a:tab pos="179388" algn="l"/>
              </a:tabLst>
            </a:pPr>
            <a:endParaRPr lang="en-GB" sz="2300" dirty="0" smtClean="0">
              <a:solidFill>
                <a:srgbClr val="2D2D8A"/>
              </a:solidFill>
              <a:cs typeface="+mn-cs"/>
            </a:endParaRPr>
          </a:p>
          <a:p>
            <a:pPr marL="342000" lvl="1" indent="-342000" eaLnBrk="1" hangingPunct="1">
              <a:lnSpc>
                <a:spcPct val="95000"/>
              </a:lnSpc>
              <a:buFontTx/>
              <a:buChar char="•"/>
              <a:tabLst>
                <a:tab pos="179388" algn="l"/>
              </a:tabLst>
            </a:pPr>
            <a:r>
              <a:rPr lang="en-GB" sz="2300" dirty="0" smtClean="0">
                <a:solidFill>
                  <a:srgbClr val="2D2D8A"/>
                </a:solidFill>
                <a:cs typeface="+mn-cs"/>
              </a:rPr>
              <a:t>19 women lived in urban areas, 8 lived in rural locations in Dublin, Kildare, Laois, Offaly, Westmeath and Wicklow</a:t>
            </a:r>
          </a:p>
          <a:p>
            <a:pPr>
              <a:buNone/>
            </a:pPr>
            <a:endParaRPr lang="en-US" sz="2200" kern="1200" dirty="0" smtClean="0">
              <a:solidFill>
                <a:srgbClr val="40008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idx="1"/>
          </p:nvPr>
        </p:nvSpPr>
        <p:spPr>
          <a:xfrm>
            <a:off x="685800" y="1268760"/>
            <a:ext cx="7772400" cy="4683224"/>
          </a:xfrm>
        </p:spPr>
        <p:txBody>
          <a:bodyPr/>
          <a:lstStyle/>
          <a:p>
            <a:pPr marL="342000" indent="-342000" eaLnBrk="1" hangingPunct="1">
              <a:tabLst>
                <a:tab pos="179388" algn="l"/>
              </a:tabLst>
            </a:pPr>
            <a:r>
              <a:rPr lang="en-GB" sz="2600" dirty="0" smtClean="0">
                <a:solidFill>
                  <a:srgbClr val="2D2D8A"/>
                </a:solidFill>
              </a:rPr>
              <a:t>HPV knowledge among women low</a:t>
            </a:r>
          </a:p>
          <a:p>
            <a:pPr marL="579438" lvl="1" indent="-270000" eaLnBrk="1" hangingPunct="1">
              <a:tabLst>
                <a:tab pos="179388" algn="l"/>
              </a:tabLst>
            </a:pPr>
            <a:r>
              <a:rPr lang="en-GB" sz="2200" dirty="0" smtClean="0">
                <a:solidFill>
                  <a:srgbClr val="2D2D8A"/>
                </a:solidFill>
              </a:rPr>
              <a:t>Some had never heard of HPV </a:t>
            </a:r>
          </a:p>
          <a:p>
            <a:pPr marL="579438" lvl="1" indent="-270000" eaLnBrk="1" hangingPunct="1">
              <a:tabLst>
                <a:tab pos="179388" algn="l"/>
              </a:tabLst>
            </a:pPr>
            <a:endParaRPr lang="en-GB" sz="1400" dirty="0" smtClean="0">
              <a:solidFill>
                <a:srgbClr val="2D2D8A"/>
              </a:solidFill>
            </a:endParaRPr>
          </a:p>
          <a:p>
            <a:pPr marL="579438" lvl="1" indent="-270000" eaLnBrk="1" hangingPunct="1">
              <a:tabLst>
                <a:tab pos="179388" algn="l"/>
              </a:tabLst>
            </a:pPr>
            <a:r>
              <a:rPr lang="en-GB" sz="2200" dirty="0" smtClean="0">
                <a:solidFill>
                  <a:srgbClr val="2D2D8A"/>
                </a:solidFill>
              </a:rPr>
              <a:t>Perception of very low public awareness of HPV</a:t>
            </a:r>
          </a:p>
          <a:p>
            <a:pPr marL="579438" lvl="1" indent="-270000" eaLnBrk="1" hangingPunct="1">
              <a:tabLst>
                <a:tab pos="179388" algn="l"/>
              </a:tabLst>
            </a:pPr>
            <a:endParaRPr lang="en-GB" sz="1400" dirty="0" smtClean="0">
              <a:solidFill>
                <a:srgbClr val="2D2D8A"/>
              </a:solidFill>
            </a:endParaRPr>
          </a:p>
          <a:p>
            <a:pPr marL="579438" lvl="1" indent="-270000" eaLnBrk="1" hangingPunct="1">
              <a:tabLst>
                <a:tab pos="179388" algn="l"/>
              </a:tabLst>
            </a:pPr>
            <a:r>
              <a:rPr lang="en-GB" sz="2200" dirty="0" smtClean="0">
                <a:solidFill>
                  <a:srgbClr val="2D2D8A"/>
                </a:solidFill>
              </a:rPr>
              <a:t>Women who had heard of HPV knew it is a common infection </a:t>
            </a:r>
          </a:p>
          <a:p>
            <a:pPr marL="579438" lvl="1" indent="-270000" eaLnBrk="1" hangingPunct="1">
              <a:tabLst>
                <a:tab pos="179388" algn="l"/>
              </a:tabLst>
            </a:pPr>
            <a:endParaRPr lang="en-GB" sz="1400" dirty="0" smtClean="0">
              <a:solidFill>
                <a:srgbClr val="2D2D8A"/>
              </a:solidFill>
            </a:endParaRPr>
          </a:p>
          <a:p>
            <a:pPr marL="579438" lvl="1" indent="-270000" eaLnBrk="1" hangingPunct="1">
              <a:tabLst>
                <a:tab pos="179388" algn="l"/>
              </a:tabLst>
            </a:pPr>
            <a:r>
              <a:rPr lang="en-GB" sz="2200" dirty="0" smtClean="0">
                <a:solidFill>
                  <a:srgbClr val="2D2D8A"/>
                </a:solidFill>
              </a:rPr>
              <a:t>Mix of knowledge of sexual nature of HPV and link between cell changes and cervical cancer</a:t>
            </a:r>
          </a:p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763688" y="1916832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355976" y="1412776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3500" dirty="0" smtClean="0">
                <a:solidFill>
                  <a:srgbClr val="2D2D8A"/>
                </a:solidFill>
              </a:rPr>
              <a:t>HPV knowledge</a:t>
            </a:r>
            <a:endParaRPr lang="en-IE" sz="3500" dirty="0">
              <a:solidFill>
                <a:srgbClr val="2D2D8A"/>
              </a:solidFill>
            </a:endParaRPr>
          </a:p>
        </p:txBody>
      </p:sp>
      <p:pic>
        <p:nvPicPr>
          <p:cNvPr id="5" name="Picture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5877272"/>
            <a:ext cx="2520280" cy="83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PubOvalCallout"/>
          <p:cNvSpPr>
            <a:spLocks noEditPoints="1" noChangeArrowheads="1"/>
          </p:cNvSpPr>
          <p:nvPr/>
        </p:nvSpPr>
        <p:spPr bwMode="auto">
          <a:xfrm flipH="1" flipV="1">
            <a:off x="5212080" y="4653136"/>
            <a:ext cx="3680400" cy="1944216"/>
          </a:xfrm>
          <a:custGeom>
            <a:avLst/>
            <a:gdLst>
              <a:gd name="G0" fmla="+- 0 0 0"/>
              <a:gd name="G1" fmla="+- 10766 0 0"/>
              <a:gd name="T0" fmla="*/ 10800 w 21600"/>
              <a:gd name="T1" fmla="*/ 0 h 21600"/>
              <a:gd name="T2" fmla="*/ 0 w 21600"/>
              <a:gd name="T3" fmla="*/ 8105 h 21600"/>
              <a:gd name="T4" fmla="*/ 10766 w 21600"/>
              <a:gd name="T5" fmla="*/ 21600 h 21600"/>
              <a:gd name="T6" fmla="*/ 10800 w 21600"/>
              <a:gd name="T7" fmla="*/ 16210 h 21600"/>
              <a:gd name="T8" fmla="*/ 21600 w 21600"/>
              <a:gd name="T9" fmla="*/ 8105 h 21600"/>
              <a:gd name="T10" fmla="*/ 17694720 60000 65536"/>
              <a:gd name="T11" fmla="*/ 11796480 60000 65536"/>
              <a:gd name="T12" fmla="*/ 5898240 60000 65536"/>
              <a:gd name="T13" fmla="*/ 5898240 60000 65536"/>
              <a:gd name="T14" fmla="*/ 0 60000 65536"/>
              <a:gd name="T15" fmla="*/ 3163 w 21600"/>
              <a:gd name="T16" fmla="*/ 2374 h 21600"/>
              <a:gd name="T17" fmla="*/ 18437 w 21600"/>
              <a:gd name="T18" fmla="*/ 13836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10766" y="21600"/>
                </a:moveTo>
                <a:lnTo>
                  <a:pt x="9590" y="16158"/>
                </a:lnTo>
                <a:cubicBezTo>
                  <a:pt x="9991" y="16192"/>
                  <a:pt x="10395" y="16210"/>
                  <a:pt x="10800" y="16210"/>
                </a:cubicBezTo>
                <a:cubicBezTo>
                  <a:pt x="16764" y="16210"/>
                  <a:pt x="21600" y="12581"/>
                  <a:pt x="21600" y="8105"/>
                </a:cubicBezTo>
                <a:cubicBezTo>
                  <a:pt x="21600" y="3628"/>
                  <a:pt x="16764" y="0"/>
                  <a:pt x="10800" y="0"/>
                </a:cubicBezTo>
                <a:cubicBezTo>
                  <a:pt x="4835" y="0"/>
                  <a:pt x="0" y="3628"/>
                  <a:pt x="0" y="8105"/>
                </a:cubicBezTo>
                <a:cubicBezTo>
                  <a:pt x="-1" y="10568"/>
                  <a:pt x="1493" y="12898"/>
                  <a:pt x="4057" y="14436"/>
                </a:cubicBezTo>
                <a:close/>
              </a:path>
            </a:pathLst>
          </a:cu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rot="10800000"/>
          <a:lstStyle/>
          <a:p>
            <a:pPr marL="579438" lvl="1" indent="-179388" algn="ctr">
              <a:buClr>
                <a:srgbClr val="FF9D0C"/>
              </a:buClr>
              <a:tabLst>
                <a:tab pos="179388" algn="l"/>
              </a:tabLst>
            </a:pPr>
            <a:r>
              <a:rPr lang="en-IE" sz="1500" i="1" dirty="0" smtClean="0">
                <a:solidFill>
                  <a:srgbClr val="400080"/>
                </a:solidFill>
                <a:latin typeface="Arial" pitchFamily="34" charset="0"/>
                <a:cs typeface="Arial" pitchFamily="34" charset="0"/>
              </a:rPr>
              <a:t>“</a:t>
            </a:r>
            <a:r>
              <a:rPr lang="en-GB" sz="1500" i="1" dirty="0" smtClean="0">
                <a:solidFill>
                  <a:srgbClr val="400080"/>
                </a:solidFill>
                <a:latin typeface="Arial" pitchFamily="34" charset="0"/>
                <a:cs typeface="Arial" pitchFamily="34" charset="0"/>
              </a:rPr>
              <a:t>I mean most women </a:t>
            </a:r>
          </a:p>
          <a:p>
            <a:pPr marL="579438" lvl="1" indent="-179388" algn="ctr">
              <a:buClr>
                <a:srgbClr val="FF9D0C"/>
              </a:buClr>
              <a:tabLst>
                <a:tab pos="179388" algn="l"/>
              </a:tabLst>
            </a:pPr>
            <a:r>
              <a:rPr lang="en-GB" sz="1500" i="1" dirty="0" smtClean="0">
                <a:solidFill>
                  <a:srgbClr val="400080"/>
                </a:solidFill>
                <a:latin typeface="Arial" pitchFamily="34" charset="0"/>
                <a:cs typeface="Arial" pitchFamily="34" charset="0"/>
              </a:rPr>
              <a:t>know what a smear is,</a:t>
            </a:r>
          </a:p>
          <a:p>
            <a:pPr marL="579438" lvl="1" indent="-179388" algn="ctr">
              <a:buClr>
                <a:srgbClr val="FF9D0C"/>
              </a:buClr>
              <a:tabLst>
                <a:tab pos="179388" algn="l"/>
              </a:tabLst>
            </a:pPr>
            <a:r>
              <a:rPr lang="en-GB" sz="1500" i="1" dirty="0" smtClean="0">
                <a:solidFill>
                  <a:srgbClr val="400080"/>
                </a:solidFill>
                <a:latin typeface="Arial" pitchFamily="34" charset="0"/>
                <a:cs typeface="Arial" pitchFamily="34" charset="0"/>
              </a:rPr>
              <a:t>I’d say alot of people </a:t>
            </a:r>
          </a:p>
          <a:p>
            <a:pPr marL="579438" lvl="1" indent="-179388" algn="ctr">
              <a:buClr>
                <a:srgbClr val="FF9D0C"/>
              </a:buClr>
              <a:tabLst>
                <a:tab pos="179388" algn="l"/>
              </a:tabLst>
            </a:pPr>
            <a:r>
              <a:rPr lang="en-GB" sz="1500" i="1" dirty="0" smtClean="0">
                <a:solidFill>
                  <a:srgbClr val="400080"/>
                </a:solidFill>
                <a:latin typeface="Arial" pitchFamily="34" charset="0"/>
                <a:cs typeface="Arial" pitchFamily="34" charset="0"/>
              </a:rPr>
              <a:t> don’t know what HPV is.”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ＭＳ Ｐゴシック" pitchFamily="3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5686</TotalTime>
  <Words>1052</Words>
  <Application>Microsoft Office PowerPoint</Application>
  <PresentationFormat>On-screen Show (4:3)</PresentationFormat>
  <Paragraphs>234</Paragraphs>
  <Slides>21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Blank Presentation</vt:lpstr>
      <vt:lpstr> “I don’t care what it’s called, I just want to know if I have cancer.” Women’s emotional responses and information needs after having an HPV test </vt:lpstr>
      <vt:lpstr>HPV (Human papillomavirus) and cervical cancer</vt:lpstr>
      <vt:lpstr> Background to cervical screening </vt:lpstr>
      <vt:lpstr>Cervical screening pathway</vt:lpstr>
      <vt:lpstr>Background to HPV testing</vt:lpstr>
      <vt:lpstr> Study aims</vt:lpstr>
      <vt:lpstr>Methods</vt:lpstr>
      <vt:lpstr>Participants</vt:lpstr>
      <vt:lpstr>HPV knowledge</vt:lpstr>
      <vt:lpstr>Emotional impact of HPV testing</vt:lpstr>
      <vt:lpstr>Factors influencing adverse emotional responses to HPV testing</vt:lpstr>
      <vt:lpstr>Emotional responses to HPV</vt:lpstr>
      <vt:lpstr>Factors influencing women’s HPV information needs </vt:lpstr>
      <vt:lpstr> Factors influencing women’s HPV information needs </vt:lpstr>
      <vt:lpstr> Factors influencing women’s HPV information needs </vt:lpstr>
      <vt:lpstr> Factors influencing women’s HPV information needs </vt:lpstr>
      <vt:lpstr> Factors influencing women’s HPV information needs </vt:lpstr>
      <vt:lpstr> Factors influencing women’s HPV information needs </vt:lpstr>
      <vt:lpstr>Women’s suggestions to improve  the HPV test experience</vt:lpstr>
      <vt:lpstr>Conclusions and implications </vt:lpstr>
      <vt:lpstr>    Acknowledgements</vt:lpstr>
    </vt:vector>
  </TitlesOfParts>
  <Company>Gaye Mulholland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Linda Sharp</dc:creator>
  <cp:lastModifiedBy>MOConnor</cp:lastModifiedBy>
  <cp:revision>640</cp:revision>
  <dcterms:modified xsi:type="dcterms:W3CDTF">2013-04-30T20:25:32Z</dcterms:modified>
</cp:coreProperties>
</file>